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notesMasterIdLst>
    <p:notesMasterId r:id="rId20"/>
  </p:notesMasterIdLst>
  <p:handoutMasterIdLst>
    <p:handoutMasterId r:id="rId28"/>
  </p:handoutMasterIdLst>
  <p:sldIdLst>
    <p:sldId id="369" r:id="rId7"/>
    <p:sldId id="370" r:id="rId8"/>
    <p:sldId id="477" r:id="rId9"/>
    <p:sldId id="462" r:id="rId10"/>
    <p:sldId id="494" r:id="rId11"/>
    <p:sldId id="469" r:id="rId12"/>
    <p:sldId id="470" r:id="rId13"/>
    <p:sldId id="495" r:id="rId14"/>
    <p:sldId id="472" r:id="rId15"/>
    <p:sldId id="473" r:id="rId16"/>
    <p:sldId id="508" r:id="rId17"/>
    <p:sldId id="509" r:id="rId18"/>
    <p:sldId id="510" r:id="rId19"/>
    <p:sldId id="511" r:id="rId21"/>
    <p:sldId id="512" r:id="rId22"/>
    <p:sldId id="474" r:id="rId23"/>
    <p:sldId id="506" r:id="rId24"/>
    <p:sldId id="513" r:id="rId25"/>
    <p:sldId id="476" r:id="rId26"/>
    <p:sldId id="445" r:id="rId27"/>
  </p:sldIdLst>
  <p:sldSz cx="9144000" cy="6858000" type="screen4x3"/>
  <p:notesSz cx="6736080" cy="986663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49494"/>
    <a:srgbClr val="CC3300"/>
    <a:srgbClr val="FFCC00"/>
    <a:srgbClr val="FFFFFF"/>
    <a:srgbClr val="777777"/>
    <a:srgbClr val="DDDDD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42"/>
    <p:restoredTop sz="92554"/>
  </p:normalViewPr>
  <p:slideViewPr>
    <p:cSldViewPr showGuides="1">
      <p:cViewPr>
        <p:scale>
          <a:sx n="69" d="100"/>
          <a:sy n="69" d="100"/>
        </p:scale>
        <p:origin x="-1968" y="-642"/>
      </p:cViewPr>
      <p:guideLst>
        <p:guide orient="horz" pos="2351"/>
        <p:guide pos="26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7042" name="页眉占位符 8704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87043" name="日期占位符 8704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3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  <p:sp>
        <p:nvSpPr>
          <p:cNvPr id="87044" name="页脚占位符 8704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fontAlgn="base"/>
            <a:endParaRPr lang="en-US" altLang="zh-CN" sz="1200" strike="noStrike" noProof="1"/>
          </a:p>
        </p:txBody>
      </p:sp>
      <p:sp>
        <p:nvSpPr>
          <p:cNvPr id="87045" name="灯片编号占位符 8704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3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sldImg"/>
          </p:nvPr>
        </p:nvSpPr>
        <p:spPr>
          <a:xfrm>
            <a:off x="909638" y="814388"/>
            <a:ext cx="4737100" cy="3552825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9219" name="Rectangle 3"/>
          <p:cNvSpPr>
            <a:spLocks noGrp="1"/>
          </p:cNvSpPr>
          <p:nvPr>
            <p:ph type="body" sz="quarter"/>
          </p:nvPr>
        </p:nvSpPr>
        <p:spPr>
          <a:xfrm>
            <a:off x="528638" y="4733925"/>
            <a:ext cx="5676900" cy="42656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/>
              <a:t>单击此处编辑母版文本样式
第二级
第三级
第四级
第五级</a:t>
            </a:r>
            <a:endParaRPr lang="zh-CN" altLang="en-US"/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1" fontAlgn="base" hangingPunct="1"/>
            <a:endParaRPr lang="zh-CN" altLang="en-US" sz="1200" strike="noStrike" noProof="1" dirty="0"/>
          </a:p>
        </p:txBody>
      </p:sp>
      <p:sp>
        <p:nvSpPr>
          <p:cNvPr id="2053" name="Rectangle 5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22588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 eaLnBrk="1" fontAlgn="base" hangingPunct="1"/>
            <a:endParaRPr lang="zh-CN" altLang="en-US" sz="1200" strike="noStrike" noProof="1" dirty="0"/>
          </a:p>
        </p:txBody>
      </p:sp>
      <p:sp>
        <p:nvSpPr>
          <p:cNvPr id="2054" name="Rectangle 6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21000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1" fontAlgn="base" hangingPunct="1"/>
            <a:endParaRPr lang="zh-CN" altLang="en-US" sz="1200" strike="noStrike" noProof="1" dirty="0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 idx="5"/>
          </p:nvPr>
        </p:nvSpPr>
        <p:spPr>
          <a:xfrm>
            <a:off x="3813175" y="9372600"/>
            <a:ext cx="2922588" cy="49371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742950" lvl="1" indent="-28575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indent="0"/>
            <a:endParaRPr lang="zh-CN" altLang="en-US" dirty="0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 eaLnBrk="0" hangingPunct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indent="0"/>
            <a:endParaRPr lang="zh-CN" altLang="en-US" dirty="0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 eaLnBrk="0" hangingPunct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765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indent="0"/>
            <a:endParaRPr lang="zh-CN" altLang="en-US" dirty="0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 eaLnBrk="0" hangingPunct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z="1350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marL="0" lvl="0" indent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base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base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base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base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文本框 4103"/>
          <p:cNvSpPr txBox="1"/>
          <p:nvPr userDrawn="1"/>
        </p:nvSpPr>
        <p:spPr>
          <a:xfrm>
            <a:off x="79375" y="34925"/>
            <a:ext cx="1295400" cy="369888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t">
            <a:spAutoFit/>
          </a:bodyPr>
          <a:p>
            <a:pPr lvl="0" indent="0"/>
            <a:r>
              <a:rPr lang="zh-CN" altLang="en-US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课后作业</a:t>
            </a:r>
            <a:endParaRPr lang="zh-CN" altLang="zh-CN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文本框 4103"/>
          <p:cNvSpPr txBox="1"/>
          <p:nvPr userDrawn="1"/>
        </p:nvSpPr>
        <p:spPr>
          <a:xfrm>
            <a:off x="79375" y="34925"/>
            <a:ext cx="1295400" cy="369888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t">
            <a:spAutoFit/>
          </a:bodyPr>
          <a:p>
            <a:pPr lvl="0" indent="0"/>
            <a:r>
              <a:rPr lang="zh-CN" altLang="en-US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当堂检测</a:t>
            </a:r>
            <a:endParaRPr lang="zh-CN" altLang="zh-CN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文本框 4103"/>
          <p:cNvSpPr txBox="1"/>
          <p:nvPr userDrawn="1"/>
        </p:nvSpPr>
        <p:spPr>
          <a:xfrm>
            <a:off x="79375" y="34925"/>
            <a:ext cx="1295400" cy="369888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t">
            <a:spAutoFit/>
          </a:bodyPr>
          <a:p>
            <a:pPr lvl="0" indent="0"/>
            <a:r>
              <a:rPr lang="zh-CN" altLang="en-US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zh-CN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 11878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11878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8788" name="日期占位符 11878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118789" name="页脚占位符 11878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118790" name="灯片编号占位符 11878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40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7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14.wmf"/><Relationship Id="rId12" Type="http://schemas.openxmlformats.org/officeDocument/2006/relationships/notesSlide" Target="../notesSlides/notesSlide1.xml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40.xml"/><Relationship Id="rId1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19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8.wmf"/><Relationship Id="rId1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20.wmf"/><Relationship Id="rId1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40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2.bin"/><Relationship Id="rId3" Type="http://schemas.openxmlformats.org/officeDocument/2006/relationships/image" Target="../media/image22.wmf"/><Relationship Id="rId2" Type="http://schemas.openxmlformats.org/officeDocument/2006/relationships/oleObject" Target="../embeddings/oleObject11.bin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35.xml"/><Relationship Id="rId2" Type="http://schemas.openxmlformats.org/officeDocument/2006/relationships/image" Target="../media/image25.wmf"/><Relationship Id="rId1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2" name="Rectangle 5"/>
          <p:cNvSpPr/>
          <p:nvPr/>
        </p:nvSpPr>
        <p:spPr>
          <a:xfrm>
            <a:off x="279400" y="3184525"/>
            <a:ext cx="8564563" cy="10969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32.3  </a:t>
            </a:r>
            <a:r>
              <a:rPr lang="zh-CN" altLang="en-US" sz="4400" dirty="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直棱柱和圆锥的侧面展开图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4" name="MH_Text_1"/>
          <p:cNvSpPr/>
          <p:nvPr/>
        </p:nvSpPr>
        <p:spPr>
          <a:xfrm>
            <a:off x="723900" y="5016500"/>
            <a:ext cx="1665288" cy="1055688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000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5" name="MH_SubTitle_1"/>
          <p:cNvSpPr/>
          <p:nvPr/>
        </p:nvSpPr>
        <p:spPr>
          <a:xfrm>
            <a:off x="722313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MH_Other_1"/>
          <p:cNvSpPr/>
          <p:nvPr/>
        </p:nvSpPr>
        <p:spPr>
          <a:xfrm>
            <a:off x="2149475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7" name="MH_Text_2"/>
          <p:cNvSpPr/>
          <p:nvPr/>
        </p:nvSpPr>
        <p:spPr>
          <a:xfrm>
            <a:off x="2711450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000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8" name="MH_SubTitle_2"/>
          <p:cNvSpPr/>
          <p:nvPr/>
        </p:nvSpPr>
        <p:spPr>
          <a:xfrm>
            <a:off x="2711450" y="5287963"/>
            <a:ext cx="1665288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讲授新课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MH_Other_2"/>
          <p:cNvSpPr/>
          <p:nvPr/>
        </p:nvSpPr>
        <p:spPr>
          <a:xfrm>
            <a:off x="2746375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0" name="MH_Other_3"/>
          <p:cNvSpPr/>
          <p:nvPr/>
        </p:nvSpPr>
        <p:spPr>
          <a:xfrm>
            <a:off x="4179888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1" name="MH_Text_3"/>
          <p:cNvSpPr/>
          <p:nvPr/>
        </p:nvSpPr>
        <p:spPr>
          <a:xfrm>
            <a:off x="4719638" y="5014913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000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2" name="MH_SubTitle_3"/>
          <p:cNvSpPr/>
          <p:nvPr/>
        </p:nvSpPr>
        <p:spPr>
          <a:xfrm>
            <a:off x="4719638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当堂练习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MH_Other_4"/>
          <p:cNvSpPr/>
          <p:nvPr/>
        </p:nvSpPr>
        <p:spPr>
          <a:xfrm>
            <a:off x="4776788" y="5456238"/>
            <a:ext cx="169862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4" name="MH_Other_5"/>
          <p:cNvSpPr/>
          <p:nvPr/>
        </p:nvSpPr>
        <p:spPr>
          <a:xfrm>
            <a:off x="6178550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5" name="MH_Text_4"/>
          <p:cNvSpPr/>
          <p:nvPr/>
        </p:nvSpPr>
        <p:spPr>
          <a:xfrm>
            <a:off x="6727825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000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56" name="MH_SubTitle_4"/>
          <p:cNvSpPr/>
          <p:nvPr/>
        </p:nvSpPr>
        <p:spPr>
          <a:xfrm>
            <a:off x="6727825" y="5287963"/>
            <a:ext cx="1668463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7" name="MH_Other_6"/>
          <p:cNvSpPr/>
          <p:nvPr/>
        </p:nvSpPr>
        <p:spPr>
          <a:xfrm>
            <a:off x="6777038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258" name="MH_Other_7"/>
          <p:cNvGrpSpPr/>
          <p:nvPr/>
        </p:nvGrpSpPr>
        <p:grpSpPr>
          <a:xfrm>
            <a:off x="2085975" y="5411788"/>
            <a:ext cx="890588" cy="266700"/>
            <a:chOff x="0" y="0"/>
            <a:chExt cx="561" cy="169"/>
          </a:xfrm>
        </p:grpSpPr>
        <p:pic>
          <p:nvPicPr>
            <p:cNvPr id="10259" name="MH_Other_7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561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0" name="Text Box 24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261" name="MH_Other_8"/>
          <p:cNvSpPr/>
          <p:nvPr/>
        </p:nvSpPr>
        <p:spPr>
          <a:xfrm>
            <a:off x="2184400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262" name="MH_Other_9"/>
          <p:cNvGrpSpPr/>
          <p:nvPr/>
        </p:nvGrpSpPr>
        <p:grpSpPr>
          <a:xfrm>
            <a:off x="4116388" y="5411788"/>
            <a:ext cx="889000" cy="266700"/>
            <a:chOff x="0" y="0"/>
            <a:chExt cx="560" cy="169"/>
          </a:xfrm>
        </p:grpSpPr>
        <p:pic>
          <p:nvPicPr>
            <p:cNvPr id="10263" name="MH_Other_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560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4" name="Text Box 28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265" name="MH_Other_10"/>
          <p:cNvSpPr/>
          <p:nvPr/>
        </p:nvSpPr>
        <p:spPr>
          <a:xfrm>
            <a:off x="4214813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266" name="MH_Other_11"/>
          <p:cNvPicPr/>
          <p:nvPr/>
        </p:nvPicPr>
        <p:blipFill>
          <a:blip r:embed="rId1"/>
          <a:stretch>
            <a:fillRect/>
          </a:stretch>
        </p:blipFill>
        <p:spPr>
          <a:xfrm>
            <a:off x="6115050" y="5411788"/>
            <a:ext cx="890588" cy="266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7" name="Text Box 31"/>
          <p:cNvSpPr txBox="1"/>
          <p:nvPr/>
        </p:nvSpPr>
        <p:spPr>
          <a:xfrm>
            <a:off x="6226175" y="5513388"/>
            <a:ext cx="669925" cy="619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68" name="MH_Other_12"/>
          <p:cNvSpPr/>
          <p:nvPr/>
        </p:nvSpPr>
        <p:spPr>
          <a:xfrm>
            <a:off x="6213475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69" name="Text Box 4"/>
          <p:cNvSpPr txBox="1"/>
          <p:nvPr/>
        </p:nvSpPr>
        <p:spPr>
          <a:xfrm>
            <a:off x="34925" y="1773238"/>
            <a:ext cx="9109075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第三十二章  投影与视图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0241" name="Group 24"/>
          <p:cNvGrpSpPr/>
          <p:nvPr/>
        </p:nvGrpSpPr>
        <p:grpSpPr>
          <a:xfrm>
            <a:off x="5716588" y="3911600"/>
            <a:ext cx="1336675" cy="1800225"/>
            <a:chOff x="4241" y="2574"/>
            <a:chExt cx="648" cy="873"/>
          </a:xfrm>
        </p:grpSpPr>
        <p:sp>
          <p:nvSpPr>
            <p:cNvPr id="19458" name="d37Arc 2"/>
            <p:cNvSpPr/>
            <p:nvPr/>
          </p:nvSpPr>
          <p:spPr>
            <a:xfrm>
              <a:off x="4241" y="3198"/>
              <a:ext cx="648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43185" h="21600" fill="none">
                  <a:moveTo>
                    <a:pt x="0" y="20791"/>
                  </a:moveTo>
                  <a:cubicBezTo>
                    <a:pt x="435" y="9184"/>
                    <a:pt x="9970" y="-1"/>
                    <a:pt x="21585" y="0"/>
                  </a:cubicBezTo>
                  <a:cubicBezTo>
                    <a:pt x="33514" y="0"/>
                    <a:pt x="43185" y="9670"/>
                    <a:pt x="43185" y="21600"/>
                  </a:cubicBezTo>
                </a:path>
                <a:path w="43185" h="21600" stroke="0">
                  <a:moveTo>
                    <a:pt x="0" y="20791"/>
                  </a:moveTo>
                  <a:cubicBezTo>
                    <a:pt x="435" y="9184"/>
                    <a:pt x="9970" y="-1"/>
                    <a:pt x="21585" y="0"/>
                  </a:cubicBezTo>
                  <a:cubicBezTo>
                    <a:pt x="33514" y="0"/>
                    <a:pt x="43185" y="9670"/>
                    <a:pt x="43185" y="21600"/>
                  </a:cubicBezTo>
                  <a:lnTo>
                    <a:pt x="21585" y="2160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59" name="d37Arc 3"/>
            <p:cNvSpPr/>
            <p:nvPr/>
          </p:nvSpPr>
          <p:spPr>
            <a:xfrm flipV="1">
              <a:off x="4242" y="3323"/>
              <a:ext cx="647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43157" h="21600" fill="none">
                  <a:moveTo>
                    <a:pt x="-1" y="20239"/>
                  </a:moveTo>
                  <a:cubicBezTo>
                    <a:pt x="717" y="8861"/>
                    <a:pt x="10155" y="-1"/>
                    <a:pt x="21557" y="0"/>
                  </a:cubicBezTo>
                  <a:cubicBezTo>
                    <a:pt x="33486" y="0"/>
                    <a:pt x="43157" y="9670"/>
                    <a:pt x="43157" y="21600"/>
                  </a:cubicBezTo>
                </a:path>
                <a:path w="43157" h="21600" stroke="0">
                  <a:moveTo>
                    <a:pt x="-1" y="20239"/>
                  </a:moveTo>
                  <a:cubicBezTo>
                    <a:pt x="717" y="8861"/>
                    <a:pt x="10155" y="-1"/>
                    <a:pt x="21557" y="0"/>
                  </a:cubicBezTo>
                  <a:cubicBezTo>
                    <a:pt x="33486" y="0"/>
                    <a:pt x="43157" y="9670"/>
                    <a:pt x="43157" y="21600"/>
                  </a:cubicBezTo>
                  <a:lnTo>
                    <a:pt x="21557" y="21600"/>
                  </a:lnTo>
                  <a:close/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0" name="d37Line 5"/>
            <p:cNvSpPr/>
            <p:nvPr/>
          </p:nvSpPr>
          <p:spPr>
            <a:xfrm flipH="1">
              <a:off x="4241" y="2574"/>
              <a:ext cx="324" cy="749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1" name="d37Line 6"/>
            <p:cNvSpPr/>
            <p:nvPr/>
          </p:nvSpPr>
          <p:spPr>
            <a:xfrm>
              <a:off x="4565" y="2574"/>
              <a:ext cx="324" cy="749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46" name="Text Box 25"/>
          <p:cNvSpPr txBox="1"/>
          <p:nvPr/>
        </p:nvSpPr>
        <p:spPr>
          <a:xfrm>
            <a:off x="5749925" y="4414838"/>
            <a:ext cx="5826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endParaRPr lang="en-US" altLang="zh-CN" sz="24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7" name="Freeform 26"/>
          <p:cNvSpPr/>
          <p:nvPr/>
        </p:nvSpPr>
        <p:spPr>
          <a:xfrm>
            <a:off x="5724525" y="5464175"/>
            <a:ext cx="1328738" cy="158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</a:cxnLst>
            <a:pathLst>
              <a:path w="837" h="1">
                <a:moveTo>
                  <a:pt x="0" y="1"/>
                </a:moveTo>
                <a:lnTo>
                  <a:pt x="837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8" name="Oval 27"/>
          <p:cNvSpPr/>
          <p:nvPr/>
        </p:nvSpPr>
        <p:spPr>
          <a:xfrm>
            <a:off x="6332538" y="5446713"/>
            <a:ext cx="36512" cy="36512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9" name="Text Box 28"/>
          <p:cNvSpPr txBox="1"/>
          <p:nvPr/>
        </p:nvSpPr>
        <p:spPr>
          <a:xfrm>
            <a:off x="6261100" y="5314950"/>
            <a:ext cx="582613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endParaRPr lang="en-US" altLang="zh-CN" sz="20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50" name="Text Box 29"/>
          <p:cNvSpPr txBox="1"/>
          <p:nvPr/>
        </p:nvSpPr>
        <p:spPr>
          <a:xfrm>
            <a:off x="5822950" y="5686425"/>
            <a:ext cx="5826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endParaRPr lang="en-US" altLang="zh-CN" sz="24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8" name="Text Box 52"/>
          <p:cNvSpPr txBox="1">
            <a:spLocks noChangeArrowheads="1"/>
          </p:cNvSpPr>
          <p:nvPr/>
        </p:nvSpPr>
        <p:spPr bwMode="auto">
          <a:xfrm>
            <a:off x="503238" y="1047750"/>
            <a:ext cx="7058025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marR="0" defTabSz="914400" rtl="0">
              <a:lnSpc>
                <a:spcPct val="15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8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思考：</a:t>
            </a: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圆锥的侧面展开图是什么图形？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10252" name="Group 36"/>
          <p:cNvGrpSpPr/>
          <p:nvPr/>
        </p:nvGrpSpPr>
        <p:grpSpPr>
          <a:xfrm>
            <a:off x="6392863" y="2951163"/>
            <a:ext cx="2016125" cy="2509837"/>
            <a:chOff x="3281" y="2303"/>
            <a:chExt cx="1243" cy="1549"/>
          </a:xfrm>
        </p:grpSpPr>
        <p:sp>
          <p:nvSpPr>
            <p:cNvPr id="19469" name="shp1"/>
            <p:cNvSpPr/>
            <p:nvPr/>
          </p:nvSpPr>
          <p:spPr>
            <a:xfrm>
              <a:off x="3281" y="2884"/>
              <a:ext cx="418" cy="9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8" y="968"/>
                </a:cxn>
              </a:cxnLst>
              <a:pathLst>
                <a:path w="418" h="968">
                  <a:moveTo>
                    <a:pt x="0" y="0"/>
                  </a:moveTo>
                  <a:lnTo>
                    <a:pt x="418" y="968"/>
                  </a:ln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A21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0" name="shp2"/>
            <p:cNvSpPr/>
            <p:nvPr/>
          </p:nvSpPr>
          <p:spPr>
            <a:xfrm>
              <a:off x="3287" y="2303"/>
              <a:ext cx="950" cy="593"/>
            </a:xfrm>
            <a:custGeom>
              <a:avLst/>
              <a:gdLst/>
              <a:ahLst/>
              <a:cxnLst>
                <a:cxn ang="0">
                  <a:pos x="950" y="0"/>
                </a:cxn>
                <a:cxn ang="0">
                  <a:pos x="0" y="593"/>
                </a:cxn>
              </a:cxnLst>
              <a:pathLst>
                <a:path w="950" h="593">
                  <a:moveTo>
                    <a:pt x="950" y="0"/>
                  </a:moveTo>
                  <a:lnTo>
                    <a:pt x="0" y="593"/>
                  </a:lnTo>
                </a:path>
              </a:pathLst>
            </a:custGeom>
            <a:solidFill>
              <a:schemeClr val="accent1"/>
            </a:solidFill>
            <a:ln w="25400" cap="flat" cmpd="sng">
              <a:solidFill>
                <a:srgbClr val="0A21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1" name="shape2"/>
            <p:cNvSpPr/>
            <p:nvPr/>
          </p:nvSpPr>
          <p:spPr>
            <a:xfrm rot="4020000">
              <a:off x="3356" y="2537"/>
              <a:ext cx="1226" cy="109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4" y="1"/>
                </a:cxn>
                <a:cxn ang="0">
                  <a:pos x="5" y="1"/>
                </a:cxn>
                <a:cxn ang="0">
                  <a:pos x="6" y="1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8" y="1"/>
                </a:cxn>
                <a:cxn ang="0">
                  <a:pos x="8" y="1"/>
                </a:cxn>
                <a:cxn ang="0">
                  <a:pos x="9" y="1"/>
                </a:cxn>
                <a:cxn ang="0">
                  <a:pos x="9" y="1"/>
                </a:cxn>
                <a:cxn ang="0">
                  <a:pos x="10" y="1"/>
                </a:cxn>
                <a:cxn ang="0">
                  <a:pos x="10" y="1"/>
                </a:cxn>
                <a:cxn ang="0">
                  <a:pos x="10" y="2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3" y="2"/>
                </a:cxn>
                <a:cxn ang="0">
                  <a:pos x="13" y="2"/>
                </a:cxn>
                <a:cxn ang="0">
                  <a:pos x="13" y="2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5"/>
                </a:cxn>
              </a:cxnLst>
              <a:pathLst>
                <a:path w="2001" h="2001">
                  <a:moveTo>
                    <a:pt x="0" y="0"/>
                  </a:moveTo>
                  <a:cubicBezTo>
                    <a:pt x="141" y="5"/>
                    <a:pt x="200" y="10"/>
                    <a:pt x="244" y="15"/>
                  </a:cubicBezTo>
                  <a:cubicBezTo>
                    <a:pt x="282" y="20"/>
                    <a:pt x="315" y="25"/>
                    <a:pt x="345" y="30"/>
                  </a:cubicBezTo>
                  <a:cubicBezTo>
                    <a:pt x="373" y="35"/>
                    <a:pt x="398" y="40"/>
                    <a:pt x="422" y="45"/>
                  </a:cubicBezTo>
                  <a:cubicBezTo>
                    <a:pt x="444" y="50"/>
                    <a:pt x="466" y="55"/>
                    <a:pt x="486" y="60"/>
                  </a:cubicBezTo>
                  <a:cubicBezTo>
                    <a:pt x="506" y="65"/>
                    <a:pt x="525" y="70"/>
                    <a:pt x="543" y="75"/>
                  </a:cubicBezTo>
                  <a:cubicBezTo>
                    <a:pt x="560" y="80"/>
                    <a:pt x="577" y="85"/>
                    <a:pt x="593" y="90"/>
                  </a:cubicBezTo>
                  <a:cubicBezTo>
                    <a:pt x="609" y="95"/>
                    <a:pt x="625" y="100"/>
                    <a:pt x="640" y="105"/>
                  </a:cubicBezTo>
                  <a:cubicBezTo>
                    <a:pt x="654" y="110"/>
                    <a:pt x="668" y="115"/>
                    <a:pt x="682" y="120"/>
                  </a:cubicBezTo>
                  <a:cubicBezTo>
                    <a:pt x="696" y="125"/>
                    <a:pt x="709" y="130"/>
                    <a:pt x="722" y="135"/>
                  </a:cubicBezTo>
                  <a:cubicBezTo>
                    <a:pt x="735" y="140"/>
                    <a:pt x="748" y="145"/>
                    <a:pt x="760" y="150"/>
                  </a:cubicBezTo>
                  <a:cubicBezTo>
                    <a:pt x="772" y="155"/>
                    <a:pt x="784" y="160"/>
                    <a:pt x="795" y="165"/>
                  </a:cubicBezTo>
                  <a:cubicBezTo>
                    <a:pt x="807" y="170"/>
                    <a:pt x="818" y="175"/>
                    <a:pt x="829" y="180"/>
                  </a:cubicBezTo>
                  <a:cubicBezTo>
                    <a:pt x="840" y="185"/>
                    <a:pt x="851" y="190"/>
                    <a:pt x="861" y="195"/>
                  </a:cubicBezTo>
                  <a:cubicBezTo>
                    <a:pt x="872" y="200"/>
                    <a:pt x="882" y="205"/>
                    <a:pt x="892" y="210"/>
                  </a:cubicBezTo>
                  <a:cubicBezTo>
                    <a:pt x="902" y="215"/>
                    <a:pt x="912" y="220"/>
                    <a:pt x="922" y="225"/>
                  </a:cubicBezTo>
                  <a:cubicBezTo>
                    <a:pt x="931" y="230"/>
                    <a:pt x="941" y="235"/>
                    <a:pt x="950" y="240"/>
                  </a:cubicBezTo>
                  <a:cubicBezTo>
                    <a:pt x="959" y="245"/>
                    <a:pt x="968" y="250"/>
                    <a:pt x="977" y="255"/>
                  </a:cubicBezTo>
                  <a:cubicBezTo>
                    <a:pt x="986" y="260"/>
                    <a:pt x="995" y="265"/>
                    <a:pt x="1004" y="270"/>
                  </a:cubicBezTo>
                  <a:cubicBezTo>
                    <a:pt x="1012" y="275"/>
                    <a:pt x="1021" y="280"/>
                    <a:pt x="1029" y="285"/>
                  </a:cubicBezTo>
                  <a:cubicBezTo>
                    <a:pt x="1037" y="290"/>
                    <a:pt x="1045" y="295"/>
                    <a:pt x="1054" y="300"/>
                  </a:cubicBezTo>
                  <a:cubicBezTo>
                    <a:pt x="1062" y="305"/>
                    <a:pt x="1070" y="310"/>
                    <a:pt x="1077" y="315"/>
                  </a:cubicBezTo>
                  <a:cubicBezTo>
                    <a:pt x="1085" y="320"/>
                    <a:pt x="1093" y="325"/>
                    <a:pt x="1101" y="330"/>
                  </a:cubicBezTo>
                  <a:cubicBezTo>
                    <a:pt x="1108" y="335"/>
                    <a:pt x="1116" y="340"/>
                    <a:pt x="1123" y="345"/>
                  </a:cubicBezTo>
                  <a:cubicBezTo>
                    <a:pt x="1130" y="350"/>
                    <a:pt x="1138" y="355"/>
                    <a:pt x="1145" y="360"/>
                  </a:cubicBezTo>
                  <a:cubicBezTo>
                    <a:pt x="1152" y="365"/>
                    <a:pt x="1159" y="370"/>
                    <a:pt x="1166" y="375"/>
                  </a:cubicBezTo>
                  <a:cubicBezTo>
                    <a:pt x="1173" y="380"/>
                    <a:pt x="1180" y="385"/>
                    <a:pt x="1187" y="390"/>
                  </a:cubicBezTo>
                  <a:cubicBezTo>
                    <a:pt x="1193" y="395"/>
                    <a:pt x="1200" y="400"/>
                    <a:pt x="1207" y="405"/>
                  </a:cubicBezTo>
                  <a:cubicBezTo>
                    <a:pt x="1213" y="410"/>
                    <a:pt x="1220" y="415"/>
                    <a:pt x="1226" y="420"/>
                  </a:cubicBezTo>
                  <a:cubicBezTo>
                    <a:pt x="1233" y="425"/>
                    <a:pt x="1239" y="430"/>
                    <a:pt x="1245" y="435"/>
                  </a:cubicBezTo>
                  <a:cubicBezTo>
                    <a:pt x="1252" y="440"/>
                    <a:pt x="1258" y="445"/>
                    <a:pt x="1264" y="450"/>
                  </a:cubicBezTo>
                  <a:cubicBezTo>
                    <a:pt x="1270" y="455"/>
                    <a:pt x="1276" y="460"/>
                    <a:pt x="1282" y="465"/>
                  </a:cubicBezTo>
                  <a:cubicBezTo>
                    <a:pt x="1288" y="470"/>
                    <a:pt x="1294" y="475"/>
                    <a:pt x="1300" y="480"/>
                  </a:cubicBezTo>
                  <a:cubicBezTo>
                    <a:pt x="1306" y="485"/>
                    <a:pt x="1311" y="490"/>
                    <a:pt x="1317" y="495"/>
                  </a:cubicBezTo>
                  <a:cubicBezTo>
                    <a:pt x="1323" y="500"/>
                    <a:pt x="1329" y="505"/>
                    <a:pt x="1334" y="510"/>
                  </a:cubicBezTo>
                  <a:cubicBezTo>
                    <a:pt x="1340" y="515"/>
                    <a:pt x="1345" y="520"/>
                    <a:pt x="1351" y="525"/>
                  </a:cubicBezTo>
                  <a:cubicBezTo>
                    <a:pt x="1356" y="530"/>
                    <a:pt x="1362" y="535"/>
                    <a:pt x="1367" y="540"/>
                  </a:cubicBezTo>
                  <a:cubicBezTo>
                    <a:pt x="1372" y="545"/>
                    <a:pt x="1378" y="550"/>
                    <a:pt x="1383" y="555"/>
                  </a:cubicBezTo>
                  <a:cubicBezTo>
                    <a:pt x="1388" y="560"/>
                    <a:pt x="1393" y="565"/>
                    <a:pt x="1398" y="570"/>
                  </a:cubicBezTo>
                  <a:cubicBezTo>
                    <a:pt x="1403" y="575"/>
                    <a:pt x="1408" y="580"/>
                    <a:pt x="1413" y="585"/>
                  </a:cubicBezTo>
                  <a:cubicBezTo>
                    <a:pt x="1418" y="590"/>
                    <a:pt x="1423" y="595"/>
                    <a:pt x="1428" y="600"/>
                  </a:cubicBezTo>
                  <a:cubicBezTo>
                    <a:pt x="1433" y="605"/>
                    <a:pt x="1438" y="610"/>
                    <a:pt x="1443" y="615"/>
                  </a:cubicBezTo>
                  <a:cubicBezTo>
                    <a:pt x="1448" y="620"/>
                    <a:pt x="1452" y="625"/>
                    <a:pt x="1457" y="630"/>
                  </a:cubicBezTo>
                  <a:cubicBezTo>
                    <a:pt x="1462" y="635"/>
                    <a:pt x="1466" y="640"/>
                    <a:pt x="1471" y="645"/>
                  </a:cubicBezTo>
                  <a:cubicBezTo>
                    <a:pt x="1476" y="650"/>
                    <a:pt x="1480" y="655"/>
                    <a:pt x="1485" y="660"/>
                  </a:cubicBezTo>
                  <a:cubicBezTo>
                    <a:pt x="1489" y="665"/>
                    <a:pt x="1494" y="670"/>
                    <a:pt x="1498" y="675"/>
                  </a:cubicBezTo>
                  <a:cubicBezTo>
                    <a:pt x="1503" y="680"/>
                    <a:pt x="1507" y="685"/>
                    <a:pt x="1511" y="690"/>
                  </a:cubicBezTo>
                  <a:cubicBezTo>
                    <a:pt x="1516" y="695"/>
                    <a:pt x="1520" y="700"/>
                    <a:pt x="1524" y="705"/>
                  </a:cubicBezTo>
                  <a:cubicBezTo>
                    <a:pt x="1528" y="710"/>
                    <a:pt x="1533" y="715"/>
                    <a:pt x="1537" y="720"/>
                  </a:cubicBezTo>
                  <a:cubicBezTo>
                    <a:pt x="1541" y="725"/>
                    <a:pt x="1545" y="730"/>
                    <a:pt x="1549" y="735"/>
                  </a:cubicBezTo>
                  <a:cubicBezTo>
                    <a:pt x="1553" y="740"/>
                    <a:pt x="1557" y="745"/>
                    <a:pt x="1561" y="750"/>
                  </a:cubicBezTo>
                  <a:cubicBezTo>
                    <a:pt x="1565" y="755"/>
                    <a:pt x="1569" y="760"/>
                    <a:pt x="1573" y="765"/>
                  </a:cubicBezTo>
                  <a:cubicBezTo>
                    <a:pt x="1577" y="770"/>
                    <a:pt x="1581" y="775"/>
                    <a:pt x="1585" y="780"/>
                  </a:cubicBezTo>
                  <a:cubicBezTo>
                    <a:pt x="1589" y="785"/>
                    <a:pt x="1592" y="790"/>
                    <a:pt x="1596" y="795"/>
                  </a:cubicBezTo>
                  <a:cubicBezTo>
                    <a:pt x="1600" y="800"/>
                    <a:pt x="1604" y="805"/>
                    <a:pt x="1607" y="810"/>
                  </a:cubicBezTo>
                  <a:cubicBezTo>
                    <a:pt x="1611" y="815"/>
                    <a:pt x="1615" y="820"/>
                    <a:pt x="1618" y="825"/>
                  </a:cubicBezTo>
                  <a:cubicBezTo>
                    <a:pt x="1622" y="830"/>
                    <a:pt x="1626" y="835"/>
                    <a:pt x="1629" y="840"/>
                  </a:cubicBezTo>
                  <a:cubicBezTo>
                    <a:pt x="1633" y="845"/>
                    <a:pt x="1636" y="850"/>
                    <a:pt x="1640" y="855"/>
                  </a:cubicBezTo>
                  <a:cubicBezTo>
                    <a:pt x="1643" y="860"/>
                    <a:pt x="1647" y="865"/>
                    <a:pt x="1650" y="870"/>
                  </a:cubicBezTo>
                  <a:cubicBezTo>
                    <a:pt x="1654" y="875"/>
                    <a:pt x="1657" y="880"/>
                    <a:pt x="1660" y="885"/>
                  </a:cubicBezTo>
                  <a:cubicBezTo>
                    <a:pt x="1664" y="890"/>
                    <a:pt x="1667" y="895"/>
                    <a:pt x="1670" y="900"/>
                  </a:cubicBezTo>
                  <a:cubicBezTo>
                    <a:pt x="1674" y="905"/>
                    <a:pt x="1677" y="910"/>
                    <a:pt x="1680" y="915"/>
                  </a:cubicBezTo>
                  <a:cubicBezTo>
                    <a:pt x="1683" y="920"/>
                    <a:pt x="1687" y="925"/>
                    <a:pt x="1690" y="930"/>
                  </a:cubicBezTo>
                  <a:cubicBezTo>
                    <a:pt x="1693" y="935"/>
                    <a:pt x="1696" y="940"/>
                    <a:pt x="1699" y="945"/>
                  </a:cubicBezTo>
                  <a:cubicBezTo>
                    <a:pt x="1702" y="950"/>
                    <a:pt x="1705" y="955"/>
                    <a:pt x="1708" y="960"/>
                  </a:cubicBezTo>
                  <a:cubicBezTo>
                    <a:pt x="1711" y="965"/>
                    <a:pt x="1714" y="970"/>
                    <a:pt x="1717" y="975"/>
                  </a:cubicBezTo>
                  <a:cubicBezTo>
                    <a:pt x="1720" y="980"/>
                    <a:pt x="1723" y="985"/>
                    <a:pt x="1726" y="990"/>
                  </a:cubicBezTo>
                  <a:cubicBezTo>
                    <a:pt x="1729" y="995"/>
                    <a:pt x="1732" y="1000"/>
                    <a:pt x="1735" y="1005"/>
                  </a:cubicBezTo>
                  <a:cubicBezTo>
                    <a:pt x="1738" y="1010"/>
                    <a:pt x="1741" y="1015"/>
                    <a:pt x="1743" y="1020"/>
                  </a:cubicBezTo>
                  <a:cubicBezTo>
                    <a:pt x="1746" y="1025"/>
                    <a:pt x="1749" y="1030"/>
                    <a:pt x="1752" y="1035"/>
                  </a:cubicBezTo>
                  <a:cubicBezTo>
                    <a:pt x="1755" y="1040"/>
                    <a:pt x="1757" y="1045"/>
                    <a:pt x="1760" y="1050"/>
                  </a:cubicBezTo>
                  <a:cubicBezTo>
                    <a:pt x="1763" y="1055"/>
                    <a:pt x="1765" y="1060"/>
                    <a:pt x="1768" y="1065"/>
                  </a:cubicBezTo>
                  <a:cubicBezTo>
                    <a:pt x="1771" y="1070"/>
                    <a:pt x="1773" y="1075"/>
                    <a:pt x="1776" y="1080"/>
                  </a:cubicBezTo>
                  <a:cubicBezTo>
                    <a:pt x="1778" y="1085"/>
                    <a:pt x="1781" y="1090"/>
                    <a:pt x="1784" y="1095"/>
                  </a:cubicBezTo>
                  <a:cubicBezTo>
                    <a:pt x="1786" y="1100"/>
                    <a:pt x="1789" y="1105"/>
                    <a:pt x="1791" y="1110"/>
                  </a:cubicBezTo>
                  <a:cubicBezTo>
                    <a:pt x="1794" y="1115"/>
                    <a:pt x="1796" y="1120"/>
                    <a:pt x="1798" y="1125"/>
                  </a:cubicBezTo>
                  <a:cubicBezTo>
                    <a:pt x="1801" y="1130"/>
                    <a:pt x="1803" y="1135"/>
                    <a:pt x="1806" y="1140"/>
                  </a:cubicBezTo>
                  <a:cubicBezTo>
                    <a:pt x="1808" y="1145"/>
                    <a:pt x="1810" y="1150"/>
                    <a:pt x="1813" y="1155"/>
                  </a:cubicBezTo>
                  <a:cubicBezTo>
                    <a:pt x="1815" y="1160"/>
                    <a:pt x="1817" y="1165"/>
                    <a:pt x="1820" y="1170"/>
                  </a:cubicBezTo>
                  <a:cubicBezTo>
                    <a:pt x="1822" y="1175"/>
                    <a:pt x="1824" y="1180"/>
                    <a:pt x="1826" y="1185"/>
                  </a:cubicBezTo>
                  <a:cubicBezTo>
                    <a:pt x="1829" y="1190"/>
                    <a:pt x="1831" y="1195"/>
                    <a:pt x="1833" y="1200"/>
                  </a:cubicBezTo>
                  <a:cubicBezTo>
                    <a:pt x="1835" y="1205"/>
                    <a:pt x="1837" y="1210"/>
                    <a:pt x="1840" y="1215"/>
                  </a:cubicBezTo>
                  <a:cubicBezTo>
                    <a:pt x="1842" y="1220"/>
                    <a:pt x="1844" y="1225"/>
                    <a:pt x="1846" y="1230"/>
                  </a:cubicBezTo>
                  <a:cubicBezTo>
                    <a:pt x="1848" y="1235"/>
                    <a:pt x="1850" y="1240"/>
                    <a:pt x="1852" y="1245"/>
                  </a:cubicBezTo>
                  <a:cubicBezTo>
                    <a:pt x="1854" y="1250"/>
                    <a:pt x="1856" y="1255"/>
                    <a:pt x="1858" y="1260"/>
                  </a:cubicBezTo>
                  <a:cubicBezTo>
                    <a:pt x="1860" y="1265"/>
                    <a:pt x="1862" y="1270"/>
                    <a:pt x="1864" y="1275"/>
                  </a:cubicBezTo>
                  <a:cubicBezTo>
                    <a:pt x="1866" y="1280"/>
                    <a:pt x="1868" y="1285"/>
                    <a:pt x="1870" y="1290"/>
                  </a:cubicBezTo>
                  <a:cubicBezTo>
                    <a:pt x="1872" y="1295"/>
                    <a:pt x="1874" y="1300"/>
                    <a:pt x="1875" y="1305"/>
                  </a:cubicBezTo>
                  <a:cubicBezTo>
                    <a:pt x="1877" y="1310"/>
                    <a:pt x="1879" y="1315"/>
                    <a:pt x="1881" y="1320"/>
                  </a:cubicBezTo>
                  <a:cubicBezTo>
                    <a:pt x="1883" y="1325"/>
                    <a:pt x="1884" y="1330"/>
                    <a:pt x="1886" y="1335"/>
                  </a:cubicBezTo>
                  <a:cubicBezTo>
                    <a:pt x="1888" y="1340"/>
                    <a:pt x="1890" y="1345"/>
                    <a:pt x="1891" y="1350"/>
                  </a:cubicBezTo>
                  <a:cubicBezTo>
                    <a:pt x="1893" y="1355"/>
                    <a:pt x="1895" y="1360"/>
                    <a:pt x="1897" y="1365"/>
                  </a:cubicBezTo>
                  <a:cubicBezTo>
                    <a:pt x="1898" y="1370"/>
                    <a:pt x="1900" y="1375"/>
                    <a:pt x="1901" y="1380"/>
                  </a:cubicBezTo>
                  <a:cubicBezTo>
                    <a:pt x="1903" y="1385"/>
                    <a:pt x="1905" y="1390"/>
                    <a:pt x="1906" y="1395"/>
                  </a:cubicBezTo>
                  <a:cubicBezTo>
                    <a:pt x="1908" y="1400"/>
                    <a:pt x="1909" y="1405"/>
                    <a:pt x="1911" y="1410"/>
                  </a:cubicBezTo>
                  <a:cubicBezTo>
                    <a:pt x="1913" y="1415"/>
                    <a:pt x="1914" y="1420"/>
                    <a:pt x="1916" y="1425"/>
                  </a:cubicBezTo>
                  <a:cubicBezTo>
                    <a:pt x="1917" y="1430"/>
                    <a:pt x="1919" y="1435"/>
                    <a:pt x="1920" y="1440"/>
                  </a:cubicBezTo>
                  <a:cubicBezTo>
                    <a:pt x="1921" y="1445"/>
                    <a:pt x="1923" y="1450"/>
                    <a:pt x="1924" y="1455"/>
                  </a:cubicBezTo>
                  <a:cubicBezTo>
                    <a:pt x="1926" y="1460"/>
                    <a:pt x="1927" y="1465"/>
                    <a:pt x="1929" y="1470"/>
                  </a:cubicBezTo>
                  <a:cubicBezTo>
                    <a:pt x="1930" y="1475"/>
                    <a:pt x="1931" y="1480"/>
                    <a:pt x="1933" y="1485"/>
                  </a:cubicBezTo>
                  <a:cubicBezTo>
                    <a:pt x="1934" y="1490"/>
                    <a:pt x="1935" y="1495"/>
                    <a:pt x="1936" y="1500"/>
                  </a:cubicBezTo>
                  <a:cubicBezTo>
                    <a:pt x="1938" y="1505"/>
                    <a:pt x="1939" y="1510"/>
                    <a:pt x="1940" y="1515"/>
                  </a:cubicBezTo>
                  <a:cubicBezTo>
                    <a:pt x="1942" y="1520"/>
                    <a:pt x="1943" y="1525"/>
                    <a:pt x="1944" y="1530"/>
                  </a:cubicBezTo>
                  <a:cubicBezTo>
                    <a:pt x="1945" y="1535"/>
                    <a:pt x="1946" y="1540"/>
                    <a:pt x="1948" y="1545"/>
                  </a:cubicBezTo>
                  <a:cubicBezTo>
                    <a:pt x="1949" y="1550"/>
                    <a:pt x="1950" y="1555"/>
                    <a:pt x="1951" y="1560"/>
                  </a:cubicBezTo>
                  <a:cubicBezTo>
                    <a:pt x="1952" y="1565"/>
                    <a:pt x="1953" y="1570"/>
                    <a:pt x="1954" y="1575"/>
                  </a:cubicBezTo>
                  <a:cubicBezTo>
                    <a:pt x="1955" y="1580"/>
                    <a:pt x="1956" y="1585"/>
                    <a:pt x="1958" y="1590"/>
                  </a:cubicBezTo>
                  <a:cubicBezTo>
                    <a:pt x="1959" y="1595"/>
                    <a:pt x="1960" y="1600"/>
                    <a:pt x="1961" y="1605"/>
                  </a:cubicBezTo>
                  <a:cubicBezTo>
                    <a:pt x="1962" y="1610"/>
                    <a:pt x="1963" y="1615"/>
                    <a:pt x="1964" y="1620"/>
                  </a:cubicBezTo>
                  <a:cubicBezTo>
                    <a:pt x="1965" y="1625"/>
                    <a:pt x="1965" y="1630"/>
                    <a:pt x="1966" y="1635"/>
                  </a:cubicBezTo>
                  <a:cubicBezTo>
                    <a:pt x="1967" y="1640"/>
                    <a:pt x="1968" y="1645"/>
                    <a:pt x="1969" y="1650"/>
                  </a:cubicBezTo>
                  <a:cubicBezTo>
                    <a:pt x="1970" y="1655"/>
                    <a:pt x="1971" y="1660"/>
                    <a:pt x="1972" y="1665"/>
                  </a:cubicBezTo>
                  <a:cubicBezTo>
                    <a:pt x="1973" y="1670"/>
                    <a:pt x="1973" y="1675"/>
                    <a:pt x="1974" y="1680"/>
                  </a:cubicBezTo>
                  <a:cubicBezTo>
                    <a:pt x="1975" y="1685"/>
                    <a:pt x="1976" y="1690"/>
                    <a:pt x="1977" y="1695"/>
                  </a:cubicBezTo>
                  <a:cubicBezTo>
                    <a:pt x="1977" y="1700"/>
                    <a:pt x="1978" y="1705"/>
                    <a:pt x="1979" y="1710"/>
                  </a:cubicBezTo>
                  <a:cubicBezTo>
                    <a:pt x="1980" y="1715"/>
                    <a:pt x="1980" y="1720"/>
                    <a:pt x="1981" y="1725"/>
                  </a:cubicBezTo>
                  <a:cubicBezTo>
                    <a:pt x="1982" y="1730"/>
                    <a:pt x="1982" y="1735"/>
                    <a:pt x="1983" y="1740"/>
                  </a:cubicBezTo>
                  <a:cubicBezTo>
                    <a:pt x="1984" y="1745"/>
                    <a:pt x="1984" y="1750"/>
                    <a:pt x="1985" y="1755"/>
                  </a:cubicBezTo>
                  <a:cubicBezTo>
                    <a:pt x="1986" y="1760"/>
                    <a:pt x="1986" y="1765"/>
                    <a:pt x="1987" y="1770"/>
                  </a:cubicBezTo>
                  <a:cubicBezTo>
                    <a:pt x="1987" y="1775"/>
                    <a:pt x="1988" y="1780"/>
                    <a:pt x="1988" y="1785"/>
                  </a:cubicBezTo>
                  <a:cubicBezTo>
                    <a:pt x="1989" y="1790"/>
                    <a:pt x="1989" y="1795"/>
                    <a:pt x="1990" y="1800"/>
                  </a:cubicBezTo>
                  <a:cubicBezTo>
                    <a:pt x="1990" y="1805"/>
                    <a:pt x="1991" y="1810"/>
                    <a:pt x="1991" y="1815"/>
                  </a:cubicBezTo>
                  <a:cubicBezTo>
                    <a:pt x="1992" y="1820"/>
                    <a:pt x="1992" y="1825"/>
                    <a:pt x="1993" y="1830"/>
                  </a:cubicBezTo>
                  <a:cubicBezTo>
                    <a:pt x="1993" y="1835"/>
                    <a:pt x="1994" y="1840"/>
                    <a:pt x="1994" y="1845"/>
                  </a:cubicBezTo>
                  <a:cubicBezTo>
                    <a:pt x="1994" y="1850"/>
                    <a:pt x="1995" y="1855"/>
                    <a:pt x="1995" y="1860"/>
                  </a:cubicBezTo>
                  <a:cubicBezTo>
                    <a:pt x="1995" y="1865"/>
                    <a:pt x="1996" y="1870"/>
                    <a:pt x="1996" y="1875"/>
                  </a:cubicBezTo>
                  <a:cubicBezTo>
                    <a:pt x="1996" y="1880"/>
                    <a:pt x="1997" y="1885"/>
                    <a:pt x="1997" y="1890"/>
                  </a:cubicBezTo>
                  <a:cubicBezTo>
                    <a:pt x="1997" y="1895"/>
                    <a:pt x="1998" y="1900"/>
                    <a:pt x="1998" y="1905"/>
                  </a:cubicBezTo>
                  <a:cubicBezTo>
                    <a:pt x="1998" y="1910"/>
                    <a:pt x="1998" y="1915"/>
                    <a:pt x="1998" y="1920"/>
                  </a:cubicBezTo>
                  <a:cubicBezTo>
                    <a:pt x="1999" y="1925"/>
                    <a:pt x="1999" y="1930"/>
                    <a:pt x="1999" y="1935"/>
                  </a:cubicBezTo>
                  <a:cubicBezTo>
                    <a:pt x="1999" y="1940"/>
                    <a:pt x="1999" y="1945"/>
                    <a:pt x="1999" y="1950"/>
                  </a:cubicBezTo>
                  <a:cubicBezTo>
                    <a:pt x="1999" y="1955"/>
                    <a:pt x="2000" y="1960"/>
                    <a:pt x="2000" y="1965"/>
                  </a:cubicBezTo>
                  <a:cubicBezTo>
                    <a:pt x="2000" y="1970"/>
                    <a:pt x="2000" y="1975"/>
                    <a:pt x="2000" y="1980"/>
                  </a:cubicBezTo>
                  <a:cubicBezTo>
                    <a:pt x="2000" y="1985"/>
                    <a:pt x="2000" y="1990"/>
                    <a:pt x="2000" y="1995"/>
                  </a:cubicBezTo>
                  <a:cubicBezTo>
                    <a:pt x="2000" y="2000"/>
                    <a:pt x="2000" y="2000"/>
                    <a:pt x="2000" y="2000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256" name="Text Box 53"/>
          <p:cNvSpPr txBox="1"/>
          <p:nvPr/>
        </p:nvSpPr>
        <p:spPr>
          <a:xfrm>
            <a:off x="6907213" y="3840163"/>
            <a:ext cx="720725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扇形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2" name="Text Box 16"/>
          <p:cNvSpPr txBox="1"/>
          <p:nvPr/>
        </p:nvSpPr>
        <p:spPr>
          <a:xfrm>
            <a:off x="768350" y="2674938"/>
            <a:ext cx="50546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圆锥的侧面展开图是扇形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8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0246" grpId="0"/>
      <p:bldP spid="10247" grpId="0" animBg="1"/>
      <p:bldP spid="10248" grpId="0" animBg="1"/>
      <p:bldP spid="10249" grpId="0"/>
      <p:bldP spid="10256" grpId="0"/>
      <p:bldP spid="102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1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50825" y="566738"/>
            <a:ext cx="8316913" cy="29543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问题：</a:t>
            </a:r>
            <a:endParaRPr kumimoji="0" lang="en-US" sz="2800" kern="120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沿着圆锥的母线，把一个圆锥的侧面展开，得到一个扇形，这个扇形的弧长与底面的周长有什么关系？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圆锥侧面展开图是扇形，这个扇形的半径与圆锥中的哪一条线段相等？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2048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3425825"/>
            <a:ext cx="8393113" cy="2740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" name="组合 16"/>
          <p:cNvGrpSpPr/>
          <p:nvPr/>
        </p:nvGrpSpPr>
        <p:grpSpPr>
          <a:xfrm>
            <a:off x="1043607" y="1999576"/>
            <a:ext cx="2016235" cy="2509544"/>
            <a:chOff x="7153856" y="3260770"/>
            <a:chExt cx="2016235" cy="2509544"/>
          </a:xfrm>
          <a:solidFill>
            <a:srgbClr val="00B050"/>
          </a:solidFill>
        </p:grpSpPr>
        <p:sp>
          <p:nvSpPr>
            <p:cNvPr id="14" name="shp1"/>
            <p:cNvSpPr/>
            <p:nvPr/>
          </p:nvSpPr>
          <p:spPr bwMode="auto">
            <a:xfrm>
              <a:off x="7153856" y="4202092"/>
              <a:ext cx="677892" cy="1568222"/>
            </a:xfrm>
            <a:custGeom>
              <a:avLst/>
              <a:gdLst>
                <a:gd name="T0" fmla="*/ 0 w 418"/>
                <a:gd name="T1" fmla="*/ 0 h 968"/>
                <a:gd name="T2" fmla="*/ 418 w 418"/>
                <a:gd name="T3" fmla="*/ 968 h 968"/>
                <a:gd name="T4" fmla="*/ 0 60000 65536"/>
                <a:gd name="T5" fmla="*/ 0 60000 65536"/>
                <a:gd name="T6" fmla="*/ 0 w 418"/>
                <a:gd name="T7" fmla="*/ 0 h 968"/>
                <a:gd name="T8" fmla="*/ 418 w 418"/>
                <a:gd name="T9" fmla="*/ 968 h 9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18" h="968">
                  <a:moveTo>
                    <a:pt x="0" y="0"/>
                  </a:moveTo>
                  <a:lnTo>
                    <a:pt x="418" y="968"/>
                  </a:lnTo>
                </a:path>
              </a:pathLst>
            </a:custGeom>
            <a:grpFill/>
            <a:ln w="25400">
              <a:solidFill>
                <a:srgbClr val="0A21CC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shp2"/>
            <p:cNvSpPr/>
            <p:nvPr/>
          </p:nvSpPr>
          <p:spPr bwMode="auto">
            <a:xfrm>
              <a:off x="7164288" y="3260770"/>
              <a:ext cx="1540664" cy="960698"/>
            </a:xfrm>
            <a:custGeom>
              <a:avLst/>
              <a:gdLst>
                <a:gd name="T0" fmla="*/ 950 w 950"/>
                <a:gd name="T1" fmla="*/ 0 h 593"/>
                <a:gd name="T2" fmla="*/ 0 w 950"/>
                <a:gd name="T3" fmla="*/ 593 h 593"/>
                <a:gd name="T4" fmla="*/ 0 60000 65536"/>
                <a:gd name="T5" fmla="*/ 0 60000 65536"/>
                <a:gd name="T6" fmla="*/ 0 w 950"/>
                <a:gd name="T7" fmla="*/ 0 h 593"/>
                <a:gd name="T8" fmla="*/ 950 w 950"/>
                <a:gd name="T9" fmla="*/ 593 h 59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0" h="593">
                  <a:moveTo>
                    <a:pt x="950" y="0"/>
                  </a:moveTo>
                  <a:lnTo>
                    <a:pt x="0" y="593"/>
                  </a:lnTo>
                </a:path>
              </a:pathLst>
            </a:custGeom>
            <a:grpFill/>
            <a:ln w="25400">
              <a:solidFill>
                <a:srgbClr val="0A21CC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shape2"/>
            <p:cNvSpPr/>
            <p:nvPr/>
          </p:nvSpPr>
          <p:spPr bwMode="auto">
            <a:xfrm rot="4020000">
              <a:off x="7285839" y="3647308"/>
              <a:ext cx="1986199" cy="1782305"/>
            </a:xfrm>
            <a:custGeom>
              <a:avLst/>
              <a:gdLst>
                <a:gd name="T0" fmla="*/ 48 w 2001"/>
                <a:gd name="T1" fmla="*/ 3 h 2001"/>
                <a:gd name="T2" fmla="*/ 77 w 2001"/>
                <a:gd name="T3" fmla="*/ 7 h 2001"/>
                <a:gd name="T4" fmla="*/ 96 w 2001"/>
                <a:gd name="T5" fmla="*/ 11 h 2001"/>
                <a:gd name="T6" fmla="*/ 112 w 2001"/>
                <a:gd name="T7" fmla="*/ 15 h 2001"/>
                <a:gd name="T8" fmla="*/ 126 w 2001"/>
                <a:gd name="T9" fmla="*/ 19 h 2001"/>
                <a:gd name="T10" fmla="*/ 138 w 2001"/>
                <a:gd name="T11" fmla="*/ 23 h 2001"/>
                <a:gd name="T12" fmla="*/ 149 w 2001"/>
                <a:gd name="T13" fmla="*/ 27 h 2001"/>
                <a:gd name="T14" fmla="*/ 159 w 2001"/>
                <a:gd name="T15" fmla="*/ 31 h 2001"/>
                <a:gd name="T16" fmla="*/ 167 w 2001"/>
                <a:gd name="T17" fmla="*/ 36 h 2001"/>
                <a:gd name="T18" fmla="*/ 175 w 2001"/>
                <a:gd name="T19" fmla="*/ 40 h 2001"/>
                <a:gd name="T20" fmla="*/ 183 w 2001"/>
                <a:gd name="T21" fmla="*/ 44 h 2001"/>
                <a:gd name="T22" fmla="*/ 191 w 2001"/>
                <a:gd name="T23" fmla="*/ 48 h 2001"/>
                <a:gd name="T24" fmla="*/ 197 w 2001"/>
                <a:gd name="T25" fmla="*/ 52 h 2001"/>
                <a:gd name="T26" fmla="*/ 203 w 2001"/>
                <a:gd name="T27" fmla="*/ 56 h 2001"/>
                <a:gd name="T28" fmla="*/ 210 w 2001"/>
                <a:gd name="T29" fmla="*/ 60 h 2001"/>
                <a:gd name="T30" fmla="*/ 214 w 2001"/>
                <a:gd name="T31" fmla="*/ 64 h 2001"/>
                <a:gd name="T32" fmla="*/ 220 w 2001"/>
                <a:gd name="T33" fmla="*/ 68 h 2001"/>
                <a:gd name="T34" fmla="*/ 225 w 2001"/>
                <a:gd name="T35" fmla="*/ 73 h 2001"/>
                <a:gd name="T36" fmla="*/ 229 w 2001"/>
                <a:gd name="T37" fmla="*/ 77 h 2001"/>
                <a:gd name="T38" fmla="*/ 234 w 2001"/>
                <a:gd name="T39" fmla="*/ 81 h 2001"/>
                <a:gd name="T40" fmla="*/ 238 w 2001"/>
                <a:gd name="T41" fmla="*/ 85 h 2001"/>
                <a:gd name="T42" fmla="*/ 242 w 2001"/>
                <a:gd name="T43" fmla="*/ 89 h 2001"/>
                <a:gd name="T44" fmla="*/ 246 w 2001"/>
                <a:gd name="T45" fmla="*/ 93 h 2001"/>
                <a:gd name="T46" fmla="*/ 249 w 2001"/>
                <a:gd name="T47" fmla="*/ 97 h 2001"/>
                <a:gd name="T48" fmla="*/ 252 w 2001"/>
                <a:gd name="T49" fmla="*/ 101 h 2001"/>
                <a:gd name="T50" fmla="*/ 255 w 2001"/>
                <a:gd name="T51" fmla="*/ 106 h 2001"/>
                <a:gd name="T52" fmla="*/ 259 w 2001"/>
                <a:gd name="T53" fmla="*/ 110 h 2001"/>
                <a:gd name="T54" fmla="*/ 261 w 2001"/>
                <a:gd name="T55" fmla="*/ 114 h 2001"/>
                <a:gd name="T56" fmla="*/ 263 w 2001"/>
                <a:gd name="T57" fmla="*/ 118 h 2001"/>
                <a:gd name="T58" fmla="*/ 266 w 2001"/>
                <a:gd name="T59" fmla="*/ 122 h 2001"/>
                <a:gd name="T60" fmla="*/ 268 w 2001"/>
                <a:gd name="T61" fmla="*/ 126 h 2001"/>
                <a:gd name="T62" fmla="*/ 270 w 2001"/>
                <a:gd name="T63" fmla="*/ 130 h 2001"/>
                <a:gd name="T64" fmla="*/ 272 w 2001"/>
                <a:gd name="T65" fmla="*/ 134 h 2001"/>
                <a:gd name="T66" fmla="*/ 273 w 2001"/>
                <a:gd name="T67" fmla="*/ 139 h 2001"/>
                <a:gd name="T68" fmla="*/ 274 w 2001"/>
                <a:gd name="T69" fmla="*/ 142 h 2001"/>
                <a:gd name="T70" fmla="*/ 276 w 2001"/>
                <a:gd name="T71" fmla="*/ 147 h 2001"/>
                <a:gd name="T72" fmla="*/ 278 w 2001"/>
                <a:gd name="T73" fmla="*/ 151 h 2001"/>
                <a:gd name="T74" fmla="*/ 279 w 2001"/>
                <a:gd name="T75" fmla="*/ 154 h 2001"/>
                <a:gd name="T76" fmla="*/ 279 w 2001"/>
                <a:gd name="T77" fmla="*/ 159 h 2001"/>
                <a:gd name="T78" fmla="*/ 280 w 2001"/>
                <a:gd name="T79" fmla="*/ 163 h 2001"/>
                <a:gd name="T80" fmla="*/ 281 w 2001"/>
                <a:gd name="T81" fmla="*/ 167 h 2001"/>
                <a:gd name="T82" fmla="*/ 281 w 2001"/>
                <a:gd name="T83" fmla="*/ 172 h 2001"/>
                <a:gd name="T84" fmla="*/ 282 w 2001"/>
                <a:gd name="T85" fmla="*/ 175 h 2001"/>
                <a:gd name="T86" fmla="*/ 282 w 2001"/>
                <a:gd name="T87" fmla="*/ 180 h 2001"/>
                <a:gd name="T88" fmla="*/ 282 w 2001"/>
                <a:gd name="T89" fmla="*/ 183 h 200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01"/>
                <a:gd name="T136" fmla="*/ 0 h 2001"/>
                <a:gd name="T137" fmla="*/ 2001 w 2001"/>
                <a:gd name="T138" fmla="*/ 2001 h 200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01" h="2001">
                  <a:moveTo>
                    <a:pt x="0" y="0"/>
                  </a:moveTo>
                  <a:cubicBezTo>
                    <a:pt x="141" y="5"/>
                    <a:pt x="200" y="10"/>
                    <a:pt x="244" y="15"/>
                  </a:cubicBezTo>
                  <a:cubicBezTo>
                    <a:pt x="282" y="20"/>
                    <a:pt x="315" y="25"/>
                    <a:pt x="345" y="30"/>
                  </a:cubicBezTo>
                  <a:cubicBezTo>
                    <a:pt x="373" y="35"/>
                    <a:pt x="398" y="40"/>
                    <a:pt x="422" y="45"/>
                  </a:cubicBezTo>
                  <a:cubicBezTo>
                    <a:pt x="444" y="50"/>
                    <a:pt x="466" y="55"/>
                    <a:pt x="486" y="60"/>
                  </a:cubicBezTo>
                  <a:cubicBezTo>
                    <a:pt x="506" y="65"/>
                    <a:pt x="525" y="70"/>
                    <a:pt x="543" y="75"/>
                  </a:cubicBezTo>
                  <a:cubicBezTo>
                    <a:pt x="560" y="80"/>
                    <a:pt x="577" y="85"/>
                    <a:pt x="593" y="90"/>
                  </a:cubicBezTo>
                  <a:cubicBezTo>
                    <a:pt x="609" y="95"/>
                    <a:pt x="625" y="100"/>
                    <a:pt x="640" y="105"/>
                  </a:cubicBezTo>
                  <a:cubicBezTo>
                    <a:pt x="654" y="110"/>
                    <a:pt x="668" y="115"/>
                    <a:pt x="682" y="120"/>
                  </a:cubicBezTo>
                  <a:cubicBezTo>
                    <a:pt x="696" y="125"/>
                    <a:pt x="709" y="130"/>
                    <a:pt x="722" y="135"/>
                  </a:cubicBezTo>
                  <a:cubicBezTo>
                    <a:pt x="735" y="140"/>
                    <a:pt x="748" y="145"/>
                    <a:pt x="760" y="150"/>
                  </a:cubicBezTo>
                  <a:cubicBezTo>
                    <a:pt x="772" y="155"/>
                    <a:pt x="784" y="160"/>
                    <a:pt x="795" y="165"/>
                  </a:cubicBezTo>
                  <a:cubicBezTo>
                    <a:pt x="807" y="170"/>
                    <a:pt x="818" y="175"/>
                    <a:pt x="829" y="180"/>
                  </a:cubicBezTo>
                  <a:cubicBezTo>
                    <a:pt x="840" y="185"/>
                    <a:pt x="851" y="190"/>
                    <a:pt x="861" y="195"/>
                  </a:cubicBezTo>
                  <a:cubicBezTo>
                    <a:pt x="872" y="200"/>
                    <a:pt x="882" y="205"/>
                    <a:pt x="892" y="210"/>
                  </a:cubicBezTo>
                  <a:cubicBezTo>
                    <a:pt x="902" y="215"/>
                    <a:pt x="912" y="220"/>
                    <a:pt x="922" y="225"/>
                  </a:cubicBezTo>
                  <a:cubicBezTo>
                    <a:pt x="931" y="230"/>
                    <a:pt x="941" y="235"/>
                    <a:pt x="950" y="240"/>
                  </a:cubicBezTo>
                  <a:cubicBezTo>
                    <a:pt x="959" y="245"/>
                    <a:pt x="968" y="250"/>
                    <a:pt x="977" y="255"/>
                  </a:cubicBezTo>
                  <a:cubicBezTo>
                    <a:pt x="986" y="260"/>
                    <a:pt x="995" y="265"/>
                    <a:pt x="1004" y="270"/>
                  </a:cubicBezTo>
                  <a:cubicBezTo>
                    <a:pt x="1012" y="275"/>
                    <a:pt x="1021" y="280"/>
                    <a:pt x="1029" y="285"/>
                  </a:cubicBezTo>
                  <a:cubicBezTo>
                    <a:pt x="1037" y="290"/>
                    <a:pt x="1045" y="295"/>
                    <a:pt x="1054" y="300"/>
                  </a:cubicBezTo>
                  <a:cubicBezTo>
                    <a:pt x="1062" y="305"/>
                    <a:pt x="1070" y="310"/>
                    <a:pt x="1077" y="315"/>
                  </a:cubicBezTo>
                  <a:cubicBezTo>
                    <a:pt x="1085" y="320"/>
                    <a:pt x="1093" y="325"/>
                    <a:pt x="1101" y="330"/>
                  </a:cubicBezTo>
                  <a:cubicBezTo>
                    <a:pt x="1108" y="335"/>
                    <a:pt x="1116" y="340"/>
                    <a:pt x="1123" y="345"/>
                  </a:cubicBezTo>
                  <a:cubicBezTo>
                    <a:pt x="1130" y="350"/>
                    <a:pt x="1138" y="355"/>
                    <a:pt x="1145" y="360"/>
                  </a:cubicBezTo>
                  <a:cubicBezTo>
                    <a:pt x="1152" y="365"/>
                    <a:pt x="1159" y="370"/>
                    <a:pt x="1166" y="375"/>
                  </a:cubicBezTo>
                  <a:cubicBezTo>
                    <a:pt x="1173" y="380"/>
                    <a:pt x="1180" y="385"/>
                    <a:pt x="1187" y="390"/>
                  </a:cubicBezTo>
                  <a:cubicBezTo>
                    <a:pt x="1193" y="395"/>
                    <a:pt x="1200" y="400"/>
                    <a:pt x="1207" y="405"/>
                  </a:cubicBezTo>
                  <a:cubicBezTo>
                    <a:pt x="1213" y="410"/>
                    <a:pt x="1220" y="415"/>
                    <a:pt x="1226" y="420"/>
                  </a:cubicBezTo>
                  <a:cubicBezTo>
                    <a:pt x="1233" y="425"/>
                    <a:pt x="1239" y="430"/>
                    <a:pt x="1245" y="435"/>
                  </a:cubicBezTo>
                  <a:cubicBezTo>
                    <a:pt x="1252" y="440"/>
                    <a:pt x="1258" y="445"/>
                    <a:pt x="1264" y="450"/>
                  </a:cubicBezTo>
                  <a:cubicBezTo>
                    <a:pt x="1270" y="455"/>
                    <a:pt x="1276" y="460"/>
                    <a:pt x="1282" y="465"/>
                  </a:cubicBezTo>
                  <a:cubicBezTo>
                    <a:pt x="1288" y="470"/>
                    <a:pt x="1294" y="475"/>
                    <a:pt x="1300" y="480"/>
                  </a:cubicBezTo>
                  <a:cubicBezTo>
                    <a:pt x="1306" y="485"/>
                    <a:pt x="1311" y="490"/>
                    <a:pt x="1317" y="495"/>
                  </a:cubicBezTo>
                  <a:cubicBezTo>
                    <a:pt x="1323" y="500"/>
                    <a:pt x="1329" y="505"/>
                    <a:pt x="1334" y="510"/>
                  </a:cubicBezTo>
                  <a:cubicBezTo>
                    <a:pt x="1340" y="515"/>
                    <a:pt x="1345" y="520"/>
                    <a:pt x="1351" y="525"/>
                  </a:cubicBezTo>
                  <a:cubicBezTo>
                    <a:pt x="1356" y="530"/>
                    <a:pt x="1362" y="535"/>
                    <a:pt x="1367" y="540"/>
                  </a:cubicBezTo>
                  <a:cubicBezTo>
                    <a:pt x="1372" y="545"/>
                    <a:pt x="1378" y="550"/>
                    <a:pt x="1383" y="555"/>
                  </a:cubicBezTo>
                  <a:cubicBezTo>
                    <a:pt x="1388" y="560"/>
                    <a:pt x="1393" y="565"/>
                    <a:pt x="1398" y="570"/>
                  </a:cubicBezTo>
                  <a:cubicBezTo>
                    <a:pt x="1403" y="575"/>
                    <a:pt x="1408" y="580"/>
                    <a:pt x="1413" y="585"/>
                  </a:cubicBezTo>
                  <a:cubicBezTo>
                    <a:pt x="1418" y="590"/>
                    <a:pt x="1423" y="595"/>
                    <a:pt x="1428" y="600"/>
                  </a:cubicBezTo>
                  <a:cubicBezTo>
                    <a:pt x="1433" y="605"/>
                    <a:pt x="1438" y="610"/>
                    <a:pt x="1443" y="615"/>
                  </a:cubicBezTo>
                  <a:cubicBezTo>
                    <a:pt x="1448" y="620"/>
                    <a:pt x="1452" y="625"/>
                    <a:pt x="1457" y="630"/>
                  </a:cubicBezTo>
                  <a:cubicBezTo>
                    <a:pt x="1462" y="635"/>
                    <a:pt x="1466" y="640"/>
                    <a:pt x="1471" y="645"/>
                  </a:cubicBezTo>
                  <a:cubicBezTo>
                    <a:pt x="1476" y="650"/>
                    <a:pt x="1480" y="655"/>
                    <a:pt x="1485" y="660"/>
                  </a:cubicBezTo>
                  <a:cubicBezTo>
                    <a:pt x="1489" y="665"/>
                    <a:pt x="1494" y="670"/>
                    <a:pt x="1498" y="675"/>
                  </a:cubicBezTo>
                  <a:cubicBezTo>
                    <a:pt x="1503" y="680"/>
                    <a:pt x="1507" y="685"/>
                    <a:pt x="1511" y="690"/>
                  </a:cubicBezTo>
                  <a:cubicBezTo>
                    <a:pt x="1516" y="695"/>
                    <a:pt x="1520" y="700"/>
                    <a:pt x="1524" y="705"/>
                  </a:cubicBezTo>
                  <a:cubicBezTo>
                    <a:pt x="1528" y="710"/>
                    <a:pt x="1533" y="715"/>
                    <a:pt x="1537" y="720"/>
                  </a:cubicBezTo>
                  <a:cubicBezTo>
                    <a:pt x="1541" y="725"/>
                    <a:pt x="1545" y="730"/>
                    <a:pt x="1549" y="735"/>
                  </a:cubicBezTo>
                  <a:cubicBezTo>
                    <a:pt x="1553" y="740"/>
                    <a:pt x="1557" y="745"/>
                    <a:pt x="1561" y="750"/>
                  </a:cubicBezTo>
                  <a:cubicBezTo>
                    <a:pt x="1565" y="755"/>
                    <a:pt x="1569" y="760"/>
                    <a:pt x="1573" y="765"/>
                  </a:cubicBezTo>
                  <a:cubicBezTo>
                    <a:pt x="1577" y="770"/>
                    <a:pt x="1581" y="775"/>
                    <a:pt x="1585" y="780"/>
                  </a:cubicBezTo>
                  <a:cubicBezTo>
                    <a:pt x="1589" y="785"/>
                    <a:pt x="1592" y="790"/>
                    <a:pt x="1596" y="795"/>
                  </a:cubicBezTo>
                  <a:cubicBezTo>
                    <a:pt x="1600" y="800"/>
                    <a:pt x="1604" y="805"/>
                    <a:pt x="1607" y="810"/>
                  </a:cubicBezTo>
                  <a:cubicBezTo>
                    <a:pt x="1611" y="815"/>
                    <a:pt x="1615" y="820"/>
                    <a:pt x="1618" y="825"/>
                  </a:cubicBezTo>
                  <a:cubicBezTo>
                    <a:pt x="1622" y="830"/>
                    <a:pt x="1626" y="835"/>
                    <a:pt x="1629" y="840"/>
                  </a:cubicBezTo>
                  <a:cubicBezTo>
                    <a:pt x="1633" y="845"/>
                    <a:pt x="1636" y="850"/>
                    <a:pt x="1640" y="855"/>
                  </a:cubicBezTo>
                  <a:cubicBezTo>
                    <a:pt x="1643" y="860"/>
                    <a:pt x="1647" y="865"/>
                    <a:pt x="1650" y="870"/>
                  </a:cubicBezTo>
                  <a:cubicBezTo>
                    <a:pt x="1654" y="875"/>
                    <a:pt x="1657" y="880"/>
                    <a:pt x="1660" y="885"/>
                  </a:cubicBezTo>
                  <a:cubicBezTo>
                    <a:pt x="1664" y="890"/>
                    <a:pt x="1667" y="895"/>
                    <a:pt x="1670" y="900"/>
                  </a:cubicBezTo>
                  <a:cubicBezTo>
                    <a:pt x="1674" y="905"/>
                    <a:pt x="1677" y="910"/>
                    <a:pt x="1680" y="915"/>
                  </a:cubicBezTo>
                  <a:cubicBezTo>
                    <a:pt x="1683" y="920"/>
                    <a:pt x="1687" y="925"/>
                    <a:pt x="1690" y="930"/>
                  </a:cubicBezTo>
                  <a:cubicBezTo>
                    <a:pt x="1693" y="935"/>
                    <a:pt x="1696" y="940"/>
                    <a:pt x="1699" y="945"/>
                  </a:cubicBezTo>
                  <a:cubicBezTo>
                    <a:pt x="1702" y="950"/>
                    <a:pt x="1705" y="955"/>
                    <a:pt x="1708" y="960"/>
                  </a:cubicBezTo>
                  <a:cubicBezTo>
                    <a:pt x="1711" y="965"/>
                    <a:pt x="1714" y="970"/>
                    <a:pt x="1717" y="975"/>
                  </a:cubicBezTo>
                  <a:cubicBezTo>
                    <a:pt x="1720" y="980"/>
                    <a:pt x="1723" y="985"/>
                    <a:pt x="1726" y="990"/>
                  </a:cubicBezTo>
                  <a:cubicBezTo>
                    <a:pt x="1729" y="995"/>
                    <a:pt x="1732" y="1000"/>
                    <a:pt x="1735" y="1005"/>
                  </a:cubicBezTo>
                  <a:cubicBezTo>
                    <a:pt x="1738" y="1010"/>
                    <a:pt x="1741" y="1015"/>
                    <a:pt x="1743" y="1020"/>
                  </a:cubicBezTo>
                  <a:cubicBezTo>
                    <a:pt x="1746" y="1025"/>
                    <a:pt x="1749" y="1030"/>
                    <a:pt x="1752" y="1035"/>
                  </a:cubicBezTo>
                  <a:cubicBezTo>
                    <a:pt x="1755" y="1040"/>
                    <a:pt x="1757" y="1045"/>
                    <a:pt x="1760" y="1050"/>
                  </a:cubicBezTo>
                  <a:cubicBezTo>
                    <a:pt x="1763" y="1055"/>
                    <a:pt x="1765" y="1060"/>
                    <a:pt x="1768" y="1065"/>
                  </a:cubicBezTo>
                  <a:cubicBezTo>
                    <a:pt x="1771" y="1070"/>
                    <a:pt x="1773" y="1075"/>
                    <a:pt x="1776" y="1080"/>
                  </a:cubicBezTo>
                  <a:cubicBezTo>
                    <a:pt x="1778" y="1085"/>
                    <a:pt x="1781" y="1090"/>
                    <a:pt x="1784" y="1095"/>
                  </a:cubicBezTo>
                  <a:cubicBezTo>
                    <a:pt x="1786" y="1100"/>
                    <a:pt x="1789" y="1105"/>
                    <a:pt x="1791" y="1110"/>
                  </a:cubicBezTo>
                  <a:cubicBezTo>
                    <a:pt x="1794" y="1115"/>
                    <a:pt x="1796" y="1120"/>
                    <a:pt x="1798" y="1125"/>
                  </a:cubicBezTo>
                  <a:cubicBezTo>
                    <a:pt x="1801" y="1130"/>
                    <a:pt x="1803" y="1135"/>
                    <a:pt x="1806" y="1140"/>
                  </a:cubicBezTo>
                  <a:cubicBezTo>
                    <a:pt x="1808" y="1145"/>
                    <a:pt x="1810" y="1150"/>
                    <a:pt x="1813" y="1155"/>
                  </a:cubicBezTo>
                  <a:cubicBezTo>
                    <a:pt x="1815" y="1160"/>
                    <a:pt x="1817" y="1165"/>
                    <a:pt x="1820" y="1170"/>
                  </a:cubicBezTo>
                  <a:cubicBezTo>
                    <a:pt x="1822" y="1175"/>
                    <a:pt x="1824" y="1180"/>
                    <a:pt x="1826" y="1185"/>
                  </a:cubicBezTo>
                  <a:cubicBezTo>
                    <a:pt x="1829" y="1190"/>
                    <a:pt x="1831" y="1195"/>
                    <a:pt x="1833" y="1200"/>
                  </a:cubicBezTo>
                  <a:cubicBezTo>
                    <a:pt x="1835" y="1205"/>
                    <a:pt x="1837" y="1210"/>
                    <a:pt x="1840" y="1215"/>
                  </a:cubicBezTo>
                  <a:cubicBezTo>
                    <a:pt x="1842" y="1220"/>
                    <a:pt x="1844" y="1225"/>
                    <a:pt x="1846" y="1230"/>
                  </a:cubicBezTo>
                  <a:cubicBezTo>
                    <a:pt x="1848" y="1235"/>
                    <a:pt x="1850" y="1240"/>
                    <a:pt x="1852" y="1245"/>
                  </a:cubicBezTo>
                  <a:cubicBezTo>
                    <a:pt x="1854" y="1250"/>
                    <a:pt x="1856" y="1255"/>
                    <a:pt x="1858" y="1260"/>
                  </a:cubicBezTo>
                  <a:cubicBezTo>
                    <a:pt x="1860" y="1265"/>
                    <a:pt x="1862" y="1270"/>
                    <a:pt x="1864" y="1275"/>
                  </a:cubicBezTo>
                  <a:cubicBezTo>
                    <a:pt x="1866" y="1280"/>
                    <a:pt x="1868" y="1285"/>
                    <a:pt x="1870" y="1290"/>
                  </a:cubicBezTo>
                  <a:cubicBezTo>
                    <a:pt x="1872" y="1295"/>
                    <a:pt x="1874" y="1300"/>
                    <a:pt x="1875" y="1305"/>
                  </a:cubicBezTo>
                  <a:cubicBezTo>
                    <a:pt x="1877" y="1310"/>
                    <a:pt x="1879" y="1315"/>
                    <a:pt x="1881" y="1320"/>
                  </a:cubicBezTo>
                  <a:cubicBezTo>
                    <a:pt x="1883" y="1325"/>
                    <a:pt x="1884" y="1330"/>
                    <a:pt x="1886" y="1335"/>
                  </a:cubicBezTo>
                  <a:cubicBezTo>
                    <a:pt x="1888" y="1340"/>
                    <a:pt x="1890" y="1345"/>
                    <a:pt x="1891" y="1350"/>
                  </a:cubicBezTo>
                  <a:cubicBezTo>
                    <a:pt x="1893" y="1355"/>
                    <a:pt x="1895" y="1360"/>
                    <a:pt x="1897" y="1365"/>
                  </a:cubicBezTo>
                  <a:cubicBezTo>
                    <a:pt x="1898" y="1370"/>
                    <a:pt x="1900" y="1375"/>
                    <a:pt x="1901" y="1380"/>
                  </a:cubicBezTo>
                  <a:cubicBezTo>
                    <a:pt x="1903" y="1385"/>
                    <a:pt x="1905" y="1390"/>
                    <a:pt x="1906" y="1395"/>
                  </a:cubicBezTo>
                  <a:cubicBezTo>
                    <a:pt x="1908" y="1400"/>
                    <a:pt x="1909" y="1405"/>
                    <a:pt x="1911" y="1410"/>
                  </a:cubicBezTo>
                  <a:cubicBezTo>
                    <a:pt x="1913" y="1415"/>
                    <a:pt x="1914" y="1420"/>
                    <a:pt x="1916" y="1425"/>
                  </a:cubicBezTo>
                  <a:cubicBezTo>
                    <a:pt x="1917" y="1430"/>
                    <a:pt x="1919" y="1435"/>
                    <a:pt x="1920" y="1440"/>
                  </a:cubicBezTo>
                  <a:cubicBezTo>
                    <a:pt x="1921" y="1445"/>
                    <a:pt x="1923" y="1450"/>
                    <a:pt x="1924" y="1455"/>
                  </a:cubicBezTo>
                  <a:cubicBezTo>
                    <a:pt x="1926" y="1460"/>
                    <a:pt x="1927" y="1465"/>
                    <a:pt x="1929" y="1470"/>
                  </a:cubicBezTo>
                  <a:cubicBezTo>
                    <a:pt x="1930" y="1475"/>
                    <a:pt x="1931" y="1480"/>
                    <a:pt x="1933" y="1485"/>
                  </a:cubicBezTo>
                  <a:cubicBezTo>
                    <a:pt x="1934" y="1490"/>
                    <a:pt x="1935" y="1495"/>
                    <a:pt x="1936" y="1500"/>
                  </a:cubicBezTo>
                  <a:cubicBezTo>
                    <a:pt x="1938" y="1505"/>
                    <a:pt x="1939" y="1510"/>
                    <a:pt x="1940" y="1515"/>
                  </a:cubicBezTo>
                  <a:cubicBezTo>
                    <a:pt x="1942" y="1520"/>
                    <a:pt x="1943" y="1525"/>
                    <a:pt x="1944" y="1530"/>
                  </a:cubicBezTo>
                  <a:cubicBezTo>
                    <a:pt x="1945" y="1535"/>
                    <a:pt x="1946" y="1540"/>
                    <a:pt x="1948" y="1545"/>
                  </a:cubicBezTo>
                  <a:cubicBezTo>
                    <a:pt x="1949" y="1550"/>
                    <a:pt x="1950" y="1555"/>
                    <a:pt x="1951" y="1560"/>
                  </a:cubicBezTo>
                  <a:cubicBezTo>
                    <a:pt x="1952" y="1565"/>
                    <a:pt x="1953" y="1570"/>
                    <a:pt x="1954" y="1575"/>
                  </a:cubicBezTo>
                  <a:cubicBezTo>
                    <a:pt x="1955" y="1580"/>
                    <a:pt x="1956" y="1585"/>
                    <a:pt x="1958" y="1590"/>
                  </a:cubicBezTo>
                  <a:cubicBezTo>
                    <a:pt x="1959" y="1595"/>
                    <a:pt x="1960" y="1600"/>
                    <a:pt x="1961" y="1605"/>
                  </a:cubicBezTo>
                  <a:cubicBezTo>
                    <a:pt x="1962" y="1610"/>
                    <a:pt x="1963" y="1615"/>
                    <a:pt x="1964" y="1620"/>
                  </a:cubicBezTo>
                  <a:cubicBezTo>
                    <a:pt x="1965" y="1625"/>
                    <a:pt x="1965" y="1630"/>
                    <a:pt x="1966" y="1635"/>
                  </a:cubicBezTo>
                  <a:cubicBezTo>
                    <a:pt x="1967" y="1640"/>
                    <a:pt x="1968" y="1645"/>
                    <a:pt x="1969" y="1650"/>
                  </a:cubicBezTo>
                  <a:cubicBezTo>
                    <a:pt x="1970" y="1655"/>
                    <a:pt x="1971" y="1660"/>
                    <a:pt x="1972" y="1665"/>
                  </a:cubicBezTo>
                  <a:cubicBezTo>
                    <a:pt x="1973" y="1670"/>
                    <a:pt x="1973" y="1675"/>
                    <a:pt x="1974" y="1680"/>
                  </a:cubicBezTo>
                  <a:cubicBezTo>
                    <a:pt x="1975" y="1685"/>
                    <a:pt x="1976" y="1690"/>
                    <a:pt x="1977" y="1695"/>
                  </a:cubicBezTo>
                  <a:cubicBezTo>
                    <a:pt x="1977" y="1700"/>
                    <a:pt x="1978" y="1705"/>
                    <a:pt x="1979" y="1710"/>
                  </a:cubicBezTo>
                  <a:cubicBezTo>
                    <a:pt x="1980" y="1715"/>
                    <a:pt x="1980" y="1720"/>
                    <a:pt x="1981" y="1725"/>
                  </a:cubicBezTo>
                  <a:cubicBezTo>
                    <a:pt x="1982" y="1730"/>
                    <a:pt x="1982" y="1735"/>
                    <a:pt x="1983" y="1740"/>
                  </a:cubicBezTo>
                  <a:cubicBezTo>
                    <a:pt x="1984" y="1745"/>
                    <a:pt x="1984" y="1750"/>
                    <a:pt x="1985" y="1755"/>
                  </a:cubicBezTo>
                  <a:cubicBezTo>
                    <a:pt x="1986" y="1760"/>
                    <a:pt x="1986" y="1765"/>
                    <a:pt x="1987" y="1770"/>
                  </a:cubicBezTo>
                  <a:cubicBezTo>
                    <a:pt x="1987" y="1775"/>
                    <a:pt x="1988" y="1780"/>
                    <a:pt x="1988" y="1785"/>
                  </a:cubicBezTo>
                  <a:cubicBezTo>
                    <a:pt x="1989" y="1790"/>
                    <a:pt x="1989" y="1795"/>
                    <a:pt x="1990" y="1800"/>
                  </a:cubicBezTo>
                  <a:cubicBezTo>
                    <a:pt x="1990" y="1805"/>
                    <a:pt x="1991" y="1810"/>
                    <a:pt x="1991" y="1815"/>
                  </a:cubicBezTo>
                  <a:cubicBezTo>
                    <a:pt x="1992" y="1820"/>
                    <a:pt x="1992" y="1825"/>
                    <a:pt x="1993" y="1830"/>
                  </a:cubicBezTo>
                  <a:cubicBezTo>
                    <a:pt x="1993" y="1835"/>
                    <a:pt x="1994" y="1840"/>
                    <a:pt x="1994" y="1845"/>
                  </a:cubicBezTo>
                  <a:cubicBezTo>
                    <a:pt x="1994" y="1850"/>
                    <a:pt x="1995" y="1855"/>
                    <a:pt x="1995" y="1860"/>
                  </a:cubicBezTo>
                  <a:cubicBezTo>
                    <a:pt x="1995" y="1865"/>
                    <a:pt x="1996" y="1870"/>
                    <a:pt x="1996" y="1875"/>
                  </a:cubicBezTo>
                  <a:cubicBezTo>
                    <a:pt x="1996" y="1880"/>
                    <a:pt x="1997" y="1885"/>
                    <a:pt x="1997" y="1890"/>
                  </a:cubicBezTo>
                  <a:cubicBezTo>
                    <a:pt x="1997" y="1895"/>
                    <a:pt x="1998" y="1900"/>
                    <a:pt x="1998" y="1905"/>
                  </a:cubicBezTo>
                  <a:cubicBezTo>
                    <a:pt x="1998" y="1910"/>
                    <a:pt x="1998" y="1915"/>
                    <a:pt x="1998" y="1920"/>
                  </a:cubicBezTo>
                  <a:cubicBezTo>
                    <a:pt x="1999" y="1925"/>
                    <a:pt x="1999" y="1930"/>
                    <a:pt x="1999" y="1935"/>
                  </a:cubicBezTo>
                  <a:cubicBezTo>
                    <a:pt x="1999" y="1940"/>
                    <a:pt x="1999" y="1945"/>
                    <a:pt x="1999" y="1950"/>
                  </a:cubicBezTo>
                  <a:cubicBezTo>
                    <a:pt x="1999" y="1955"/>
                    <a:pt x="2000" y="1960"/>
                    <a:pt x="2000" y="1965"/>
                  </a:cubicBezTo>
                  <a:cubicBezTo>
                    <a:pt x="2000" y="1970"/>
                    <a:pt x="2000" y="1975"/>
                    <a:pt x="2000" y="1980"/>
                  </a:cubicBezTo>
                  <a:cubicBezTo>
                    <a:pt x="2000" y="1985"/>
                    <a:pt x="2000" y="1990"/>
                    <a:pt x="2000" y="1995"/>
                  </a:cubicBezTo>
                  <a:cubicBezTo>
                    <a:pt x="2000" y="2000"/>
                    <a:pt x="2000" y="2000"/>
                    <a:pt x="2000" y="2000"/>
                  </a:cubicBezTo>
                </a:path>
              </a:pathLst>
            </a:custGeom>
            <a:noFill/>
            <a:ln w="25400">
              <a:solidFill>
                <a:srgbClr val="0A21CC"/>
              </a:solidFill>
              <a:round/>
            </a:ln>
          </p:spPr>
          <p:txBody>
            <a:bodyPr rot="10800000" vert="eaVert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506" name="组合 31"/>
          <p:cNvGrpSpPr/>
          <p:nvPr/>
        </p:nvGrpSpPr>
        <p:grpSpPr>
          <a:xfrm>
            <a:off x="4140200" y="1749425"/>
            <a:ext cx="2692400" cy="2759075"/>
            <a:chOff x="4139952" y="1388777"/>
            <a:chExt cx="2692686" cy="2760303"/>
          </a:xfrm>
        </p:grpSpPr>
        <p:grpSp>
          <p:nvGrpSpPr>
            <p:cNvPr id="21507" name="Group 24"/>
            <p:cNvGrpSpPr/>
            <p:nvPr/>
          </p:nvGrpSpPr>
          <p:grpSpPr>
            <a:xfrm>
              <a:off x="4139952" y="2348855"/>
              <a:ext cx="1336675" cy="1800225"/>
              <a:chOff x="4241" y="2574"/>
              <a:chExt cx="648" cy="873"/>
            </a:xfrm>
          </p:grpSpPr>
          <p:sp>
            <p:nvSpPr>
              <p:cNvPr id="21508" name="d37Arc 2"/>
              <p:cNvSpPr/>
              <p:nvPr/>
            </p:nvSpPr>
            <p:spPr>
              <a:xfrm>
                <a:off x="4241" y="3198"/>
                <a:ext cx="648" cy="1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pathLst>
                  <a:path w="43185" h="21600" fill="none">
                    <a:moveTo>
                      <a:pt x="0" y="20791"/>
                    </a:moveTo>
                    <a:cubicBezTo>
                      <a:pt x="435" y="9184"/>
                      <a:pt x="9970" y="-1"/>
                      <a:pt x="21585" y="0"/>
                    </a:cubicBezTo>
                    <a:cubicBezTo>
                      <a:pt x="33514" y="0"/>
                      <a:pt x="43185" y="9670"/>
                      <a:pt x="43185" y="21600"/>
                    </a:cubicBezTo>
                  </a:path>
                  <a:path w="43185" h="21600" stroke="0">
                    <a:moveTo>
                      <a:pt x="0" y="20791"/>
                    </a:moveTo>
                    <a:cubicBezTo>
                      <a:pt x="435" y="9184"/>
                      <a:pt x="9970" y="-1"/>
                      <a:pt x="21585" y="0"/>
                    </a:cubicBezTo>
                    <a:cubicBezTo>
                      <a:pt x="33514" y="0"/>
                      <a:pt x="43185" y="9670"/>
                      <a:pt x="43185" y="21600"/>
                    </a:cubicBezTo>
                    <a:lnTo>
                      <a:pt x="21585" y="21600"/>
                    </a:lnTo>
                    <a:close/>
                  </a:path>
                </a:pathLst>
              </a:custGeom>
              <a:noFill/>
              <a:ln w="25400" cap="flat" cmpd="sng">
                <a:solidFill>
                  <a:srgbClr val="000000"/>
                </a:solidFill>
                <a:prstDash val="lgDash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09" name="d37Arc 3"/>
              <p:cNvSpPr/>
              <p:nvPr/>
            </p:nvSpPr>
            <p:spPr>
              <a:xfrm flipV="1">
                <a:off x="4242" y="3323"/>
                <a:ext cx="647" cy="1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pathLst>
                  <a:path w="43157" h="21600" fill="none">
                    <a:moveTo>
                      <a:pt x="-1" y="20239"/>
                    </a:moveTo>
                    <a:cubicBezTo>
                      <a:pt x="717" y="8861"/>
                      <a:pt x="10155" y="-1"/>
                      <a:pt x="21557" y="0"/>
                    </a:cubicBezTo>
                    <a:cubicBezTo>
                      <a:pt x="33486" y="0"/>
                      <a:pt x="43157" y="9670"/>
                      <a:pt x="43157" y="21600"/>
                    </a:cubicBezTo>
                  </a:path>
                  <a:path w="43157" h="21600" stroke="0">
                    <a:moveTo>
                      <a:pt x="-1" y="20239"/>
                    </a:moveTo>
                    <a:cubicBezTo>
                      <a:pt x="717" y="8861"/>
                      <a:pt x="10155" y="-1"/>
                      <a:pt x="21557" y="0"/>
                    </a:cubicBezTo>
                    <a:cubicBezTo>
                      <a:pt x="33486" y="0"/>
                      <a:pt x="43157" y="9670"/>
                      <a:pt x="43157" y="21600"/>
                    </a:cubicBezTo>
                    <a:lnTo>
                      <a:pt x="21557" y="21600"/>
                    </a:lnTo>
                    <a:close/>
                  </a:path>
                </a:pathLst>
              </a:cu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10" name="d37Line 5"/>
              <p:cNvSpPr/>
              <p:nvPr/>
            </p:nvSpPr>
            <p:spPr>
              <a:xfrm flipH="1">
                <a:off x="4241" y="2574"/>
                <a:ext cx="324" cy="749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1" name="d37Line 6"/>
              <p:cNvSpPr/>
              <p:nvPr/>
            </p:nvSpPr>
            <p:spPr>
              <a:xfrm>
                <a:off x="4565" y="2574"/>
                <a:ext cx="324" cy="749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1512" name="Text Box 25"/>
            <p:cNvSpPr txBox="1"/>
            <p:nvPr/>
          </p:nvSpPr>
          <p:spPr>
            <a:xfrm>
              <a:off x="4173290" y="2852093"/>
              <a:ext cx="582612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513" name="Freeform 26"/>
            <p:cNvSpPr/>
            <p:nvPr/>
          </p:nvSpPr>
          <p:spPr>
            <a:xfrm>
              <a:off x="4147890" y="3901430"/>
              <a:ext cx="1328737" cy="1588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0"/>
                </a:cxn>
              </a:cxnLst>
              <a:pathLst>
                <a:path w="837" h="1">
                  <a:moveTo>
                    <a:pt x="0" y="1"/>
                  </a:moveTo>
                  <a:lnTo>
                    <a:pt x="837" y="0"/>
                  </a:ln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4" name="Oval 27"/>
            <p:cNvSpPr/>
            <p:nvPr/>
          </p:nvSpPr>
          <p:spPr>
            <a:xfrm>
              <a:off x="4755902" y="3883968"/>
              <a:ext cx="36513" cy="3651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515" name="Text Box 28"/>
            <p:cNvSpPr txBox="1"/>
            <p:nvPr/>
          </p:nvSpPr>
          <p:spPr>
            <a:xfrm>
              <a:off x="4684465" y="3752205"/>
              <a:ext cx="582612" cy="3968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21516" name="Group 36"/>
            <p:cNvGrpSpPr/>
            <p:nvPr/>
          </p:nvGrpSpPr>
          <p:grpSpPr>
            <a:xfrm>
              <a:off x="4816803" y="1388777"/>
              <a:ext cx="2015835" cy="2509480"/>
              <a:chOff x="3281" y="2303"/>
              <a:chExt cx="1243" cy="1549"/>
            </a:xfrm>
          </p:grpSpPr>
          <p:sp>
            <p:nvSpPr>
              <p:cNvPr id="21517" name="shp1"/>
              <p:cNvSpPr/>
              <p:nvPr/>
            </p:nvSpPr>
            <p:spPr>
              <a:xfrm>
                <a:off x="3281" y="2884"/>
                <a:ext cx="418" cy="9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8" y="968"/>
                  </a:cxn>
                </a:cxnLst>
                <a:pathLst>
                  <a:path w="418" h="968">
                    <a:moveTo>
                      <a:pt x="0" y="0"/>
                    </a:moveTo>
                    <a:lnTo>
                      <a:pt x="418" y="968"/>
                    </a:lnTo>
                  </a:path>
                </a:pathLst>
              </a:custGeom>
              <a:solidFill>
                <a:schemeClr val="accent1"/>
              </a:solidFill>
              <a:ln w="25400" cap="flat" cmpd="sng">
                <a:solidFill>
                  <a:srgbClr val="0A21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18" name="shp2"/>
              <p:cNvSpPr/>
              <p:nvPr/>
            </p:nvSpPr>
            <p:spPr>
              <a:xfrm>
                <a:off x="3287" y="2303"/>
                <a:ext cx="950" cy="593"/>
              </a:xfrm>
              <a:custGeom>
                <a:avLst/>
                <a:gdLst/>
                <a:ahLst/>
                <a:cxnLst>
                  <a:cxn ang="0">
                    <a:pos x="950" y="0"/>
                  </a:cxn>
                  <a:cxn ang="0">
                    <a:pos x="0" y="593"/>
                  </a:cxn>
                </a:cxnLst>
                <a:pathLst>
                  <a:path w="950" h="593">
                    <a:moveTo>
                      <a:pt x="950" y="0"/>
                    </a:moveTo>
                    <a:lnTo>
                      <a:pt x="0" y="593"/>
                    </a:lnTo>
                  </a:path>
                </a:pathLst>
              </a:custGeom>
              <a:solidFill>
                <a:schemeClr val="accent1"/>
              </a:solidFill>
              <a:ln w="25400" cap="flat" cmpd="sng">
                <a:solidFill>
                  <a:srgbClr val="0A21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19" name="shape2"/>
              <p:cNvSpPr/>
              <p:nvPr/>
            </p:nvSpPr>
            <p:spPr>
              <a:xfrm rot="4020000">
                <a:off x="3356" y="2537"/>
                <a:ext cx="1226" cy="1099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9" y="1"/>
                  </a:cxn>
                  <a:cxn ang="0">
                    <a:pos x="9" y="1"/>
                  </a:cxn>
                  <a:cxn ang="0">
                    <a:pos x="10" y="1"/>
                  </a:cxn>
                  <a:cxn ang="0">
                    <a:pos x="10" y="1"/>
                  </a:cxn>
                  <a:cxn ang="0">
                    <a:pos x="10" y="2"/>
                  </a:cxn>
                  <a:cxn ang="0">
                    <a:pos x="11" y="2"/>
                  </a:cxn>
                  <a:cxn ang="0">
                    <a:pos x="11" y="2"/>
                  </a:cxn>
                  <a:cxn ang="0">
                    <a:pos x="11" y="2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3" y="3"/>
                  </a:cxn>
                  <a:cxn ang="0">
                    <a:pos x="13" y="3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4" y="3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pathLst>
                  <a:path w="2001" h="2001">
                    <a:moveTo>
                      <a:pt x="0" y="0"/>
                    </a:moveTo>
                    <a:cubicBezTo>
                      <a:pt x="141" y="5"/>
                      <a:pt x="200" y="10"/>
                      <a:pt x="244" y="15"/>
                    </a:cubicBezTo>
                    <a:cubicBezTo>
                      <a:pt x="282" y="20"/>
                      <a:pt x="315" y="25"/>
                      <a:pt x="345" y="30"/>
                    </a:cubicBezTo>
                    <a:cubicBezTo>
                      <a:pt x="373" y="35"/>
                      <a:pt x="398" y="40"/>
                      <a:pt x="422" y="45"/>
                    </a:cubicBezTo>
                    <a:cubicBezTo>
                      <a:pt x="444" y="50"/>
                      <a:pt x="466" y="55"/>
                      <a:pt x="486" y="60"/>
                    </a:cubicBezTo>
                    <a:cubicBezTo>
                      <a:pt x="506" y="65"/>
                      <a:pt x="525" y="70"/>
                      <a:pt x="543" y="75"/>
                    </a:cubicBezTo>
                    <a:cubicBezTo>
                      <a:pt x="560" y="80"/>
                      <a:pt x="577" y="85"/>
                      <a:pt x="593" y="90"/>
                    </a:cubicBezTo>
                    <a:cubicBezTo>
                      <a:pt x="609" y="95"/>
                      <a:pt x="625" y="100"/>
                      <a:pt x="640" y="105"/>
                    </a:cubicBezTo>
                    <a:cubicBezTo>
                      <a:pt x="654" y="110"/>
                      <a:pt x="668" y="115"/>
                      <a:pt x="682" y="120"/>
                    </a:cubicBezTo>
                    <a:cubicBezTo>
                      <a:pt x="696" y="125"/>
                      <a:pt x="709" y="130"/>
                      <a:pt x="722" y="135"/>
                    </a:cubicBezTo>
                    <a:cubicBezTo>
                      <a:pt x="735" y="140"/>
                      <a:pt x="748" y="145"/>
                      <a:pt x="760" y="150"/>
                    </a:cubicBezTo>
                    <a:cubicBezTo>
                      <a:pt x="772" y="155"/>
                      <a:pt x="784" y="160"/>
                      <a:pt x="795" y="165"/>
                    </a:cubicBezTo>
                    <a:cubicBezTo>
                      <a:pt x="807" y="170"/>
                      <a:pt x="818" y="175"/>
                      <a:pt x="829" y="180"/>
                    </a:cubicBezTo>
                    <a:cubicBezTo>
                      <a:pt x="840" y="185"/>
                      <a:pt x="851" y="190"/>
                      <a:pt x="861" y="195"/>
                    </a:cubicBezTo>
                    <a:cubicBezTo>
                      <a:pt x="872" y="200"/>
                      <a:pt x="882" y="205"/>
                      <a:pt x="892" y="210"/>
                    </a:cubicBezTo>
                    <a:cubicBezTo>
                      <a:pt x="902" y="215"/>
                      <a:pt x="912" y="220"/>
                      <a:pt x="922" y="225"/>
                    </a:cubicBezTo>
                    <a:cubicBezTo>
                      <a:pt x="931" y="230"/>
                      <a:pt x="941" y="235"/>
                      <a:pt x="950" y="240"/>
                    </a:cubicBezTo>
                    <a:cubicBezTo>
                      <a:pt x="959" y="245"/>
                      <a:pt x="968" y="250"/>
                      <a:pt x="977" y="255"/>
                    </a:cubicBezTo>
                    <a:cubicBezTo>
                      <a:pt x="986" y="260"/>
                      <a:pt x="995" y="265"/>
                      <a:pt x="1004" y="270"/>
                    </a:cubicBezTo>
                    <a:cubicBezTo>
                      <a:pt x="1012" y="275"/>
                      <a:pt x="1021" y="280"/>
                      <a:pt x="1029" y="285"/>
                    </a:cubicBezTo>
                    <a:cubicBezTo>
                      <a:pt x="1037" y="290"/>
                      <a:pt x="1045" y="295"/>
                      <a:pt x="1054" y="300"/>
                    </a:cubicBezTo>
                    <a:cubicBezTo>
                      <a:pt x="1062" y="305"/>
                      <a:pt x="1070" y="310"/>
                      <a:pt x="1077" y="315"/>
                    </a:cubicBezTo>
                    <a:cubicBezTo>
                      <a:pt x="1085" y="320"/>
                      <a:pt x="1093" y="325"/>
                      <a:pt x="1101" y="330"/>
                    </a:cubicBezTo>
                    <a:cubicBezTo>
                      <a:pt x="1108" y="335"/>
                      <a:pt x="1116" y="340"/>
                      <a:pt x="1123" y="345"/>
                    </a:cubicBezTo>
                    <a:cubicBezTo>
                      <a:pt x="1130" y="350"/>
                      <a:pt x="1138" y="355"/>
                      <a:pt x="1145" y="360"/>
                    </a:cubicBezTo>
                    <a:cubicBezTo>
                      <a:pt x="1152" y="365"/>
                      <a:pt x="1159" y="370"/>
                      <a:pt x="1166" y="375"/>
                    </a:cubicBezTo>
                    <a:cubicBezTo>
                      <a:pt x="1173" y="380"/>
                      <a:pt x="1180" y="385"/>
                      <a:pt x="1187" y="390"/>
                    </a:cubicBezTo>
                    <a:cubicBezTo>
                      <a:pt x="1193" y="395"/>
                      <a:pt x="1200" y="400"/>
                      <a:pt x="1207" y="405"/>
                    </a:cubicBezTo>
                    <a:cubicBezTo>
                      <a:pt x="1213" y="410"/>
                      <a:pt x="1220" y="415"/>
                      <a:pt x="1226" y="420"/>
                    </a:cubicBezTo>
                    <a:cubicBezTo>
                      <a:pt x="1233" y="425"/>
                      <a:pt x="1239" y="430"/>
                      <a:pt x="1245" y="435"/>
                    </a:cubicBezTo>
                    <a:cubicBezTo>
                      <a:pt x="1252" y="440"/>
                      <a:pt x="1258" y="445"/>
                      <a:pt x="1264" y="450"/>
                    </a:cubicBezTo>
                    <a:cubicBezTo>
                      <a:pt x="1270" y="455"/>
                      <a:pt x="1276" y="460"/>
                      <a:pt x="1282" y="465"/>
                    </a:cubicBezTo>
                    <a:cubicBezTo>
                      <a:pt x="1288" y="470"/>
                      <a:pt x="1294" y="475"/>
                      <a:pt x="1300" y="480"/>
                    </a:cubicBezTo>
                    <a:cubicBezTo>
                      <a:pt x="1306" y="485"/>
                      <a:pt x="1311" y="490"/>
                      <a:pt x="1317" y="495"/>
                    </a:cubicBezTo>
                    <a:cubicBezTo>
                      <a:pt x="1323" y="500"/>
                      <a:pt x="1329" y="505"/>
                      <a:pt x="1334" y="510"/>
                    </a:cubicBezTo>
                    <a:cubicBezTo>
                      <a:pt x="1340" y="515"/>
                      <a:pt x="1345" y="520"/>
                      <a:pt x="1351" y="525"/>
                    </a:cubicBezTo>
                    <a:cubicBezTo>
                      <a:pt x="1356" y="530"/>
                      <a:pt x="1362" y="535"/>
                      <a:pt x="1367" y="540"/>
                    </a:cubicBezTo>
                    <a:cubicBezTo>
                      <a:pt x="1372" y="545"/>
                      <a:pt x="1378" y="550"/>
                      <a:pt x="1383" y="555"/>
                    </a:cubicBezTo>
                    <a:cubicBezTo>
                      <a:pt x="1388" y="560"/>
                      <a:pt x="1393" y="565"/>
                      <a:pt x="1398" y="570"/>
                    </a:cubicBezTo>
                    <a:cubicBezTo>
                      <a:pt x="1403" y="575"/>
                      <a:pt x="1408" y="580"/>
                      <a:pt x="1413" y="585"/>
                    </a:cubicBezTo>
                    <a:cubicBezTo>
                      <a:pt x="1418" y="590"/>
                      <a:pt x="1423" y="595"/>
                      <a:pt x="1428" y="600"/>
                    </a:cubicBezTo>
                    <a:cubicBezTo>
                      <a:pt x="1433" y="605"/>
                      <a:pt x="1438" y="610"/>
                      <a:pt x="1443" y="615"/>
                    </a:cubicBezTo>
                    <a:cubicBezTo>
                      <a:pt x="1448" y="620"/>
                      <a:pt x="1452" y="625"/>
                      <a:pt x="1457" y="630"/>
                    </a:cubicBezTo>
                    <a:cubicBezTo>
                      <a:pt x="1462" y="635"/>
                      <a:pt x="1466" y="640"/>
                      <a:pt x="1471" y="645"/>
                    </a:cubicBezTo>
                    <a:cubicBezTo>
                      <a:pt x="1476" y="650"/>
                      <a:pt x="1480" y="655"/>
                      <a:pt x="1485" y="660"/>
                    </a:cubicBezTo>
                    <a:cubicBezTo>
                      <a:pt x="1489" y="665"/>
                      <a:pt x="1494" y="670"/>
                      <a:pt x="1498" y="675"/>
                    </a:cubicBezTo>
                    <a:cubicBezTo>
                      <a:pt x="1503" y="680"/>
                      <a:pt x="1507" y="685"/>
                      <a:pt x="1511" y="690"/>
                    </a:cubicBezTo>
                    <a:cubicBezTo>
                      <a:pt x="1516" y="695"/>
                      <a:pt x="1520" y="700"/>
                      <a:pt x="1524" y="705"/>
                    </a:cubicBezTo>
                    <a:cubicBezTo>
                      <a:pt x="1528" y="710"/>
                      <a:pt x="1533" y="715"/>
                      <a:pt x="1537" y="720"/>
                    </a:cubicBezTo>
                    <a:cubicBezTo>
                      <a:pt x="1541" y="725"/>
                      <a:pt x="1545" y="730"/>
                      <a:pt x="1549" y="735"/>
                    </a:cubicBezTo>
                    <a:cubicBezTo>
                      <a:pt x="1553" y="740"/>
                      <a:pt x="1557" y="745"/>
                      <a:pt x="1561" y="750"/>
                    </a:cubicBezTo>
                    <a:cubicBezTo>
                      <a:pt x="1565" y="755"/>
                      <a:pt x="1569" y="760"/>
                      <a:pt x="1573" y="765"/>
                    </a:cubicBezTo>
                    <a:cubicBezTo>
                      <a:pt x="1577" y="770"/>
                      <a:pt x="1581" y="775"/>
                      <a:pt x="1585" y="780"/>
                    </a:cubicBezTo>
                    <a:cubicBezTo>
                      <a:pt x="1589" y="785"/>
                      <a:pt x="1592" y="790"/>
                      <a:pt x="1596" y="795"/>
                    </a:cubicBezTo>
                    <a:cubicBezTo>
                      <a:pt x="1600" y="800"/>
                      <a:pt x="1604" y="805"/>
                      <a:pt x="1607" y="810"/>
                    </a:cubicBezTo>
                    <a:cubicBezTo>
                      <a:pt x="1611" y="815"/>
                      <a:pt x="1615" y="820"/>
                      <a:pt x="1618" y="825"/>
                    </a:cubicBezTo>
                    <a:cubicBezTo>
                      <a:pt x="1622" y="830"/>
                      <a:pt x="1626" y="835"/>
                      <a:pt x="1629" y="840"/>
                    </a:cubicBezTo>
                    <a:cubicBezTo>
                      <a:pt x="1633" y="845"/>
                      <a:pt x="1636" y="850"/>
                      <a:pt x="1640" y="855"/>
                    </a:cubicBezTo>
                    <a:cubicBezTo>
                      <a:pt x="1643" y="860"/>
                      <a:pt x="1647" y="865"/>
                      <a:pt x="1650" y="870"/>
                    </a:cubicBezTo>
                    <a:cubicBezTo>
                      <a:pt x="1654" y="875"/>
                      <a:pt x="1657" y="880"/>
                      <a:pt x="1660" y="885"/>
                    </a:cubicBezTo>
                    <a:cubicBezTo>
                      <a:pt x="1664" y="890"/>
                      <a:pt x="1667" y="895"/>
                      <a:pt x="1670" y="900"/>
                    </a:cubicBezTo>
                    <a:cubicBezTo>
                      <a:pt x="1674" y="905"/>
                      <a:pt x="1677" y="910"/>
                      <a:pt x="1680" y="915"/>
                    </a:cubicBezTo>
                    <a:cubicBezTo>
                      <a:pt x="1683" y="920"/>
                      <a:pt x="1687" y="925"/>
                      <a:pt x="1690" y="930"/>
                    </a:cubicBezTo>
                    <a:cubicBezTo>
                      <a:pt x="1693" y="935"/>
                      <a:pt x="1696" y="940"/>
                      <a:pt x="1699" y="945"/>
                    </a:cubicBezTo>
                    <a:cubicBezTo>
                      <a:pt x="1702" y="950"/>
                      <a:pt x="1705" y="955"/>
                      <a:pt x="1708" y="960"/>
                    </a:cubicBezTo>
                    <a:cubicBezTo>
                      <a:pt x="1711" y="965"/>
                      <a:pt x="1714" y="970"/>
                      <a:pt x="1717" y="975"/>
                    </a:cubicBezTo>
                    <a:cubicBezTo>
                      <a:pt x="1720" y="980"/>
                      <a:pt x="1723" y="985"/>
                      <a:pt x="1726" y="990"/>
                    </a:cubicBezTo>
                    <a:cubicBezTo>
                      <a:pt x="1729" y="995"/>
                      <a:pt x="1732" y="1000"/>
                      <a:pt x="1735" y="1005"/>
                    </a:cubicBezTo>
                    <a:cubicBezTo>
                      <a:pt x="1738" y="1010"/>
                      <a:pt x="1741" y="1015"/>
                      <a:pt x="1743" y="1020"/>
                    </a:cubicBezTo>
                    <a:cubicBezTo>
                      <a:pt x="1746" y="1025"/>
                      <a:pt x="1749" y="1030"/>
                      <a:pt x="1752" y="1035"/>
                    </a:cubicBezTo>
                    <a:cubicBezTo>
                      <a:pt x="1755" y="1040"/>
                      <a:pt x="1757" y="1045"/>
                      <a:pt x="1760" y="1050"/>
                    </a:cubicBezTo>
                    <a:cubicBezTo>
                      <a:pt x="1763" y="1055"/>
                      <a:pt x="1765" y="1060"/>
                      <a:pt x="1768" y="1065"/>
                    </a:cubicBezTo>
                    <a:cubicBezTo>
                      <a:pt x="1771" y="1070"/>
                      <a:pt x="1773" y="1075"/>
                      <a:pt x="1776" y="1080"/>
                    </a:cubicBezTo>
                    <a:cubicBezTo>
                      <a:pt x="1778" y="1085"/>
                      <a:pt x="1781" y="1090"/>
                      <a:pt x="1784" y="1095"/>
                    </a:cubicBezTo>
                    <a:cubicBezTo>
                      <a:pt x="1786" y="1100"/>
                      <a:pt x="1789" y="1105"/>
                      <a:pt x="1791" y="1110"/>
                    </a:cubicBezTo>
                    <a:cubicBezTo>
                      <a:pt x="1794" y="1115"/>
                      <a:pt x="1796" y="1120"/>
                      <a:pt x="1798" y="1125"/>
                    </a:cubicBezTo>
                    <a:cubicBezTo>
                      <a:pt x="1801" y="1130"/>
                      <a:pt x="1803" y="1135"/>
                      <a:pt x="1806" y="1140"/>
                    </a:cubicBezTo>
                    <a:cubicBezTo>
                      <a:pt x="1808" y="1145"/>
                      <a:pt x="1810" y="1150"/>
                      <a:pt x="1813" y="1155"/>
                    </a:cubicBezTo>
                    <a:cubicBezTo>
                      <a:pt x="1815" y="1160"/>
                      <a:pt x="1817" y="1165"/>
                      <a:pt x="1820" y="1170"/>
                    </a:cubicBezTo>
                    <a:cubicBezTo>
                      <a:pt x="1822" y="1175"/>
                      <a:pt x="1824" y="1180"/>
                      <a:pt x="1826" y="1185"/>
                    </a:cubicBezTo>
                    <a:cubicBezTo>
                      <a:pt x="1829" y="1190"/>
                      <a:pt x="1831" y="1195"/>
                      <a:pt x="1833" y="1200"/>
                    </a:cubicBezTo>
                    <a:cubicBezTo>
                      <a:pt x="1835" y="1205"/>
                      <a:pt x="1837" y="1210"/>
                      <a:pt x="1840" y="1215"/>
                    </a:cubicBezTo>
                    <a:cubicBezTo>
                      <a:pt x="1842" y="1220"/>
                      <a:pt x="1844" y="1225"/>
                      <a:pt x="1846" y="1230"/>
                    </a:cubicBezTo>
                    <a:cubicBezTo>
                      <a:pt x="1848" y="1235"/>
                      <a:pt x="1850" y="1240"/>
                      <a:pt x="1852" y="1245"/>
                    </a:cubicBezTo>
                    <a:cubicBezTo>
                      <a:pt x="1854" y="1250"/>
                      <a:pt x="1856" y="1255"/>
                      <a:pt x="1858" y="1260"/>
                    </a:cubicBezTo>
                    <a:cubicBezTo>
                      <a:pt x="1860" y="1265"/>
                      <a:pt x="1862" y="1270"/>
                      <a:pt x="1864" y="1275"/>
                    </a:cubicBezTo>
                    <a:cubicBezTo>
                      <a:pt x="1866" y="1280"/>
                      <a:pt x="1868" y="1285"/>
                      <a:pt x="1870" y="1290"/>
                    </a:cubicBezTo>
                    <a:cubicBezTo>
                      <a:pt x="1872" y="1295"/>
                      <a:pt x="1874" y="1300"/>
                      <a:pt x="1875" y="1305"/>
                    </a:cubicBezTo>
                    <a:cubicBezTo>
                      <a:pt x="1877" y="1310"/>
                      <a:pt x="1879" y="1315"/>
                      <a:pt x="1881" y="1320"/>
                    </a:cubicBezTo>
                    <a:cubicBezTo>
                      <a:pt x="1883" y="1325"/>
                      <a:pt x="1884" y="1330"/>
                      <a:pt x="1886" y="1335"/>
                    </a:cubicBezTo>
                    <a:cubicBezTo>
                      <a:pt x="1888" y="1340"/>
                      <a:pt x="1890" y="1345"/>
                      <a:pt x="1891" y="1350"/>
                    </a:cubicBezTo>
                    <a:cubicBezTo>
                      <a:pt x="1893" y="1355"/>
                      <a:pt x="1895" y="1360"/>
                      <a:pt x="1897" y="1365"/>
                    </a:cubicBezTo>
                    <a:cubicBezTo>
                      <a:pt x="1898" y="1370"/>
                      <a:pt x="1900" y="1375"/>
                      <a:pt x="1901" y="1380"/>
                    </a:cubicBezTo>
                    <a:cubicBezTo>
                      <a:pt x="1903" y="1385"/>
                      <a:pt x="1905" y="1390"/>
                      <a:pt x="1906" y="1395"/>
                    </a:cubicBezTo>
                    <a:cubicBezTo>
                      <a:pt x="1908" y="1400"/>
                      <a:pt x="1909" y="1405"/>
                      <a:pt x="1911" y="1410"/>
                    </a:cubicBezTo>
                    <a:cubicBezTo>
                      <a:pt x="1913" y="1415"/>
                      <a:pt x="1914" y="1420"/>
                      <a:pt x="1916" y="1425"/>
                    </a:cubicBezTo>
                    <a:cubicBezTo>
                      <a:pt x="1917" y="1430"/>
                      <a:pt x="1919" y="1435"/>
                      <a:pt x="1920" y="1440"/>
                    </a:cubicBezTo>
                    <a:cubicBezTo>
                      <a:pt x="1921" y="1445"/>
                      <a:pt x="1923" y="1450"/>
                      <a:pt x="1924" y="1455"/>
                    </a:cubicBezTo>
                    <a:cubicBezTo>
                      <a:pt x="1926" y="1460"/>
                      <a:pt x="1927" y="1465"/>
                      <a:pt x="1929" y="1470"/>
                    </a:cubicBezTo>
                    <a:cubicBezTo>
                      <a:pt x="1930" y="1475"/>
                      <a:pt x="1931" y="1480"/>
                      <a:pt x="1933" y="1485"/>
                    </a:cubicBezTo>
                    <a:cubicBezTo>
                      <a:pt x="1934" y="1490"/>
                      <a:pt x="1935" y="1495"/>
                      <a:pt x="1936" y="1500"/>
                    </a:cubicBezTo>
                    <a:cubicBezTo>
                      <a:pt x="1938" y="1505"/>
                      <a:pt x="1939" y="1510"/>
                      <a:pt x="1940" y="1515"/>
                    </a:cubicBezTo>
                    <a:cubicBezTo>
                      <a:pt x="1942" y="1520"/>
                      <a:pt x="1943" y="1525"/>
                      <a:pt x="1944" y="1530"/>
                    </a:cubicBezTo>
                    <a:cubicBezTo>
                      <a:pt x="1945" y="1535"/>
                      <a:pt x="1946" y="1540"/>
                      <a:pt x="1948" y="1545"/>
                    </a:cubicBezTo>
                    <a:cubicBezTo>
                      <a:pt x="1949" y="1550"/>
                      <a:pt x="1950" y="1555"/>
                      <a:pt x="1951" y="1560"/>
                    </a:cubicBezTo>
                    <a:cubicBezTo>
                      <a:pt x="1952" y="1565"/>
                      <a:pt x="1953" y="1570"/>
                      <a:pt x="1954" y="1575"/>
                    </a:cubicBezTo>
                    <a:cubicBezTo>
                      <a:pt x="1955" y="1580"/>
                      <a:pt x="1956" y="1585"/>
                      <a:pt x="1958" y="1590"/>
                    </a:cubicBezTo>
                    <a:cubicBezTo>
                      <a:pt x="1959" y="1595"/>
                      <a:pt x="1960" y="1600"/>
                      <a:pt x="1961" y="1605"/>
                    </a:cubicBezTo>
                    <a:cubicBezTo>
                      <a:pt x="1962" y="1610"/>
                      <a:pt x="1963" y="1615"/>
                      <a:pt x="1964" y="1620"/>
                    </a:cubicBezTo>
                    <a:cubicBezTo>
                      <a:pt x="1965" y="1625"/>
                      <a:pt x="1965" y="1630"/>
                      <a:pt x="1966" y="1635"/>
                    </a:cubicBezTo>
                    <a:cubicBezTo>
                      <a:pt x="1967" y="1640"/>
                      <a:pt x="1968" y="1645"/>
                      <a:pt x="1969" y="1650"/>
                    </a:cubicBezTo>
                    <a:cubicBezTo>
                      <a:pt x="1970" y="1655"/>
                      <a:pt x="1971" y="1660"/>
                      <a:pt x="1972" y="1665"/>
                    </a:cubicBezTo>
                    <a:cubicBezTo>
                      <a:pt x="1973" y="1670"/>
                      <a:pt x="1973" y="1675"/>
                      <a:pt x="1974" y="1680"/>
                    </a:cubicBezTo>
                    <a:cubicBezTo>
                      <a:pt x="1975" y="1685"/>
                      <a:pt x="1976" y="1690"/>
                      <a:pt x="1977" y="1695"/>
                    </a:cubicBezTo>
                    <a:cubicBezTo>
                      <a:pt x="1977" y="1700"/>
                      <a:pt x="1978" y="1705"/>
                      <a:pt x="1979" y="1710"/>
                    </a:cubicBezTo>
                    <a:cubicBezTo>
                      <a:pt x="1980" y="1715"/>
                      <a:pt x="1980" y="1720"/>
                      <a:pt x="1981" y="1725"/>
                    </a:cubicBezTo>
                    <a:cubicBezTo>
                      <a:pt x="1982" y="1730"/>
                      <a:pt x="1982" y="1735"/>
                      <a:pt x="1983" y="1740"/>
                    </a:cubicBezTo>
                    <a:cubicBezTo>
                      <a:pt x="1984" y="1745"/>
                      <a:pt x="1984" y="1750"/>
                      <a:pt x="1985" y="1755"/>
                    </a:cubicBezTo>
                    <a:cubicBezTo>
                      <a:pt x="1986" y="1760"/>
                      <a:pt x="1986" y="1765"/>
                      <a:pt x="1987" y="1770"/>
                    </a:cubicBezTo>
                    <a:cubicBezTo>
                      <a:pt x="1987" y="1775"/>
                      <a:pt x="1988" y="1780"/>
                      <a:pt x="1988" y="1785"/>
                    </a:cubicBezTo>
                    <a:cubicBezTo>
                      <a:pt x="1989" y="1790"/>
                      <a:pt x="1989" y="1795"/>
                      <a:pt x="1990" y="1800"/>
                    </a:cubicBezTo>
                    <a:cubicBezTo>
                      <a:pt x="1990" y="1805"/>
                      <a:pt x="1991" y="1810"/>
                      <a:pt x="1991" y="1815"/>
                    </a:cubicBezTo>
                    <a:cubicBezTo>
                      <a:pt x="1992" y="1820"/>
                      <a:pt x="1992" y="1825"/>
                      <a:pt x="1993" y="1830"/>
                    </a:cubicBezTo>
                    <a:cubicBezTo>
                      <a:pt x="1993" y="1835"/>
                      <a:pt x="1994" y="1840"/>
                      <a:pt x="1994" y="1845"/>
                    </a:cubicBezTo>
                    <a:cubicBezTo>
                      <a:pt x="1994" y="1850"/>
                      <a:pt x="1995" y="1855"/>
                      <a:pt x="1995" y="1860"/>
                    </a:cubicBezTo>
                    <a:cubicBezTo>
                      <a:pt x="1995" y="1865"/>
                      <a:pt x="1996" y="1870"/>
                      <a:pt x="1996" y="1875"/>
                    </a:cubicBezTo>
                    <a:cubicBezTo>
                      <a:pt x="1996" y="1880"/>
                      <a:pt x="1997" y="1885"/>
                      <a:pt x="1997" y="1890"/>
                    </a:cubicBezTo>
                    <a:cubicBezTo>
                      <a:pt x="1997" y="1895"/>
                      <a:pt x="1998" y="1900"/>
                      <a:pt x="1998" y="1905"/>
                    </a:cubicBezTo>
                    <a:cubicBezTo>
                      <a:pt x="1998" y="1910"/>
                      <a:pt x="1998" y="1915"/>
                      <a:pt x="1998" y="1920"/>
                    </a:cubicBezTo>
                    <a:cubicBezTo>
                      <a:pt x="1999" y="1925"/>
                      <a:pt x="1999" y="1930"/>
                      <a:pt x="1999" y="1935"/>
                    </a:cubicBezTo>
                    <a:cubicBezTo>
                      <a:pt x="1999" y="1940"/>
                      <a:pt x="1999" y="1945"/>
                      <a:pt x="1999" y="1950"/>
                    </a:cubicBezTo>
                    <a:cubicBezTo>
                      <a:pt x="1999" y="1955"/>
                      <a:pt x="2000" y="1960"/>
                      <a:pt x="2000" y="1965"/>
                    </a:cubicBezTo>
                    <a:cubicBezTo>
                      <a:pt x="2000" y="1970"/>
                      <a:pt x="2000" y="1975"/>
                      <a:pt x="2000" y="1980"/>
                    </a:cubicBezTo>
                    <a:cubicBezTo>
                      <a:pt x="2000" y="1985"/>
                      <a:pt x="2000" y="1990"/>
                      <a:pt x="2000" y="1995"/>
                    </a:cubicBezTo>
                    <a:cubicBezTo>
                      <a:pt x="2000" y="2000"/>
                      <a:pt x="2000" y="2000"/>
                      <a:pt x="2000" y="2000"/>
                    </a:cubicBezTo>
                  </a:path>
                </a:pathLst>
              </a:custGeom>
              <a:solidFill>
                <a:schemeClr val="accent1"/>
              </a:solidFill>
              <a:ln w="25400" cap="flat" cmpd="sng">
                <a:solidFill>
                  <a:srgbClr val="0A21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1520" name="Text Box 53"/>
            <p:cNvSpPr txBox="1"/>
            <p:nvPr/>
          </p:nvSpPr>
          <p:spPr>
            <a:xfrm>
              <a:off x="5238812" y="2132856"/>
              <a:ext cx="1041549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dist">
                <a:spcBef>
                  <a:spcPct val="50000"/>
                </a:spcBef>
              </a:pPr>
              <a:r>
                <a:rPr lang="zh-CN" altLang="en-US" sz="2000" dirty="0">
                  <a:latin typeface="黑体" panose="02010609060101010101" pitchFamily="2" charset="-122"/>
                  <a:ea typeface="黑体" panose="02010609060101010101" pitchFamily="2" charset="-122"/>
                </a:rPr>
                <a:t>侧面</a:t>
              </a:r>
              <a:endParaRPr lang="en-US" altLang="zh-CN" sz="2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algn="dist">
                <a:spcBef>
                  <a:spcPct val="50000"/>
                </a:spcBef>
              </a:pPr>
              <a:r>
                <a:rPr lang="zh-CN" altLang="en-US" sz="2000" dirty="0">
                  <a:latin typeface="黑体" panose="02010609060101010101" pitchFamily="2" charset="-122"/>
                  <a:ea typeface="黑体" panose="02010609060101010101" pitchFamily="2" charset="-122"/>
                </a:rPr>
                <a:t>展开图</a:t>
              </a:r>
              <a:endPara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7" name="组合 17"/>
          <p:cNvGrpSpPr/>
          <p:nvPr/>
        </p:nvGrpSpPr>
        <p:grpSpPr>
          <a:xfrm>
            <a:off x="696913" y="765175"/>
            <a:ext cx="1303337" cy="530225"/>
            <a:chOff x="1835696" y="4152168"/>
            <a:chExt cx="4104456" cy="547624"/>
          </a:xfrm>
        </p:grpSpPr>
        <p:sp>
          <p:nvSpPr>
            <p:cNvPr id="35" name="圆角矩形 34"/>
            <p:cNvSpPr/>
            <p:nvPr/>
          </p:nvSpPr>
          <p:spPr bwMode="auto">
            <a:xfrm>
              <a:off x="1835696" y="4152168"/>
              <a:ext cx="4104456" cy="547624"/>
            </a:xfrm>
            <a:prstGeom prst="roundRect">
              <a:avLst/>
            </a:prstGeom>
            <a:ln>
              <a:solidFill>
                <a:srgbClr val="0099FF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1523" name="文本框 19"/>
            <p:cNvSpPr txBox="1"/>
            <p:nvPr/>
          </p:nvSpPr>
          <p:spPr>
            <a:xfrm>
              <a:off x="1927200" y="4234705"/>
              <a:ext cx="3967887" cy="3814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要点归纳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19"/>
          <p:cNvGrpSpPr/>
          <p:nvPr/>
        </p:nvGrpSpPr>
        <p:grpSpPr bwMode="auto">
          <a:xfrm>
            <a:off x="754060" y="1484310"/>
            <a:ext cx="1873250" cy="431800"/>
            <a:chOff x="1097904" y="1484784"/>
            <a:chExt cx="1719474" cy="432048"/>
          </a:xfrm>
          <a:solidFill>
            <a:srgbClr val="0070C0"/>
          </a:solidFill>
        </p:grpSpPr>
        <p:sp>
          <p:nvSpPr>
            <p:cNvPr id="3" name="矩形 20"/>
            <p:cNvSpPr>
              <a:spLocks noChangeArrowheads="1"/>
            </p:cNvSpPr>
            <p:nvPr/>
          </p:nvSpPr>
          <p:spPr bwMode="auto">
            <a:xfrm>
              <a:off x="1097904" y="1484784"/>
              <a:ext cx="161728" cy="432048"/>
            </a:xfrm>
            <a:prstGeom prst="rect">
              <a:avLst/>
            </a:prstGeom>
            <a:grpFill/>
            <a:ln w="9525" algn="ctr">
              <a:noFill/>
              <a:round/>
            </a:ln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21"/>
            <p:cNvSpPr>
              <a:spLocks noChangeArrowheads="1"/>
            </p:cNvSpPr>
            <p:nvPr/>
          </p:nvSpPr>
          <p:spPr bwMode="auto">
            <a:xfrm>
              <a:off x="1332430" y="1484784"/>
              <a:ext cx="1484948" cy="432048"/>
            </a:xfrm>
            <a:prstGeom prst="rect">
              <a:avLst/>
            </a:prstGeom>
            <a:grpFill/>
            <a:ln w="9525" algn="ctr">
              <a:noFill/>
              <a:round/>
            </a:ln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概念对比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525" name="TextBox 40"/>
          <p:cNvSpPr txBox="1"/>
          <p:nvPr/>
        </p:nvSpPr>
        <p:spPr>
          <a:xfrm>
            <a:off x="1447800" y="2205038"/>
            <a:ext cx="304800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endParaRPr lang="zh-CN" altLang="en-US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26" name="TextBox 41"/>
          <p:cNvSpPr txBox="1"/>
          <p:nvPr/>
        </p:nvSpPr>
        <p:spPr>
          <a:xfrm>
            <a:off x="5292725" y="1844675"/>
            <a:ext cx="26828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endParaRPr lang="zh-CN" altLang="en-US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27" name="Text Box 25"/>
          <p:cNvSpPr txBox="1"/>
          <p:nvPr/>
        </p:nvSpPr>
        <p:spPr>
          <a:xfrm>
            <a:off x="4859338" y="3860800"/>
            <a:ext cx="5826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endParaRPr lang="en-US" altLang="zh-CN" sz="24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1528" name="Object 14"/>
          <p:cNvGraphicFramePr/>
          <p:nvPr/>
        </p:nvGraphicFramePr>
        <p:xfrm>
          <a:off x="6588125" y="2781300"/>
          <a:ext cx="110648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546100" imgH="177800" progId="Equation.DSMT4">
                  <p:embed/>
                </p:oleObj>
              </mc:Choice>
              <mc:Fallback>
                <p:oleObj name="" r:id="rId1" imgW="546100" imgH="1778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88125" y="2781300"/>
                        <a:ext cx="1106488" cy="360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9" name="Object 15"/>
          <p:cNvGraphicFramePr/>
          <p:nvPr/>
        </p:nvGraphicFramePr>
        <p:xfrm>
          <a:off x="2843213" y="2781300"/>
          <a:ext cx="1081087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508635" imgH="394335" progId="Equation.DSMT4">
                  <p:embed/>
                </p:oleObj>
              </mc:Choice>
              <mc:Fallback>
                <p:oleObj name="" r:id="rId3" imgW="508635" imgH="39433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213" y="2781300"/>
                        <a:ext cx="1081087" cy="8366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30" name="Text Box 53"/>
          <p:cNvSpPr txBox="1"/>
          <p:nvPr/>
        </p:nvSpPr>
        <p:spPr>
          <a:xfrm>
            <a:off x="1476375" y="2957513"/>
            <a:ext cx="104140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dist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扇形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1531" name="组合 51"/>
          <p:cNvGrpSpPr/>
          <p:nvPr/>
        </p:nvGrpSpPr>
        <p:grpSpPr>
          <a:xfrm>
            <a:off x="755650" y="4797425"/>
            <a:ext cx="7400925" cy="1114425"/>
            <a:chOff x="755576" y="4797152"/>
            <a:chExt cx="7400925" cy="1113932"/>
          </a:xfrm>
        </p:grpSpPr>
        <p:sp>
          <p:nvSpPr>
            <p:cNvPr id="21532" name="Rectangle 17"/>
            <p:cNvSpPr/>
            <p:nvPr/>
          </p:nvSpPr>
          <p:spPr>
            <a:xfrm>
              <a:off x="755576" y="4797152"/>
              <a:ext cx="7400925" cy="11139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其侧面展开图扇形的半径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=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母线的长</a:t>
              </a:r>
              <a:r>
                <a:rPr lang="en-US" altLang="zh-CN" sz="2400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l</a:t>
              </a:r>
              <a:endParaRPr lang="en-US" altLang="zh-CN" sz="2400" i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侧面展开图扇形的弧长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=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底面周长</a:t>
              </a:r>
              <a:endParaRPr lang="en-US" altLang="zh-CN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aphicFrame>
          <p:nvGraphicFramePr>
            <p:cNvPr id="21533" name="Object 16"/>
            <p:cNvGraphicFramePr/>
            <p:nvPr/>
          </p:nvGraphicFramePr>
          <p:xfrm>
            <a:off x="5564038" y="5517232"/>
            <a:ext cx="592138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5" imgW="292735" imgH="177800" progId="Equation.DSMT4">
                    <p:embed/>
                  </p:oleObj>
                </mc:Choice>
                <mc:Fallback>
                  <p:oleObj name="" r:id="rId5" imgW="292735" imgH="1778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64038" y="5517232"/>
                          <a:ext cx="592138" cy="3603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" name="Text Box 72"/>
          <p:cNvSpPr txBox="1"/>
          <p:nvPr/>
        </p:nvSpPr>
        <p:spPr>
          <a:xfrm>
            <a:off x="428625" y="857250"/>
            <a:ext cx="518477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圆锥的侧面积计算公式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2530" name="组合 79"/>
          <p:cNvGrpSpPr/>
          <p:nvPr/>
        </p:nvGrpSpPr>
        <p:grpSpPr>
          <a:xfrm>
            <a:off x="5194300" y="1268413"/>
            <a:ext cx="2692400" cy="2760662"/>
            <a:chOff x="4139952" y="1748817"/>
            <a:chExt cx="2692686" cy="2760303"/>
          </a:xfrm>
        </p:grpSpPr>
        <p:grpSp>
          <p:nvGrpSpPr>
            <p:cNvPr id="22531" name="组合 58"/>
            <p:cNvGrpSpPr/>
            <p:nvPr/>
          </p:nvGrpSpPr>
          <p:grpSpPr>
            <a:xfrm>
              <a:off x="4139952" y="1748817"/>
              <a:ext cx="2692686" cy="2760303"/>
              <a:chOff x="4139952" y="1388777"/>
              <a:chExt cx="2692686" cy="2760303"/>
            </a:xfrm>
          </p:grpSpPr>
          <p:grpSp>
            <p:nvGrpSpPr>
              <p:cNvPr id="22532" name="Group 24"/>
              <p:cNvGrpSpPr/>
              <p:nvPr/>
            </p:nvGrpSpPr>
            <p:grpSpPr>
              <a:xfrm>
                <a:off x="4139952" y="2348855"/>
                <a:ext cx="1336675" cy="1800225"/>
                <a:chOff x="4241" y="2574"/>
                <a:chExt cx="648" cy="873"/>
              </a:xfrm>
            </p:grpSpPr>
            <p:sp>
              <p:nvSpPr>
                <p:cNvPr id="22533" name="d37Arc 2"/>
                <p:cNvSpPr/>
                <p:nvPr/>
              </p:nvSpPr>
              <p:spPr>
                <a:xfrm>
                  <a:off x="4241" y="3198"/>
                  <a:ext cx="648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43185" h="21600" fill="none">
                      <a:moveTo>
                        <a:pt x="0" y="20791"/>
                      </a:moveTo>
                      <a:cubicBezTo>
                        <a:pt x="435" y="9184"/>
                        <a:pt x="9970" y="-1"/>
                        <a:pt x="21585" y="0"/>
                      </a:cubicBezTo>
                      <a:cubicBezTo>
                        <a:pt x="33514" y="0"/>
                        <a:pt x="43185" y="9670"/>
                        <a:pt x="43185" y="21600"/>
                      </a:cubicBezTo>
                    </a:path>
                    <a:path w="43185" h="21600" stroke="0">
                      <a:moveTo>
                        <a:pt x="0" y="20791"/>
                      </a:moveTo>
                      <a:cubicBezTo>
                        <a:pt x="435" y="9184"/>
                        <a:pt x="9970" y="-1"/>
                        <a:pt x="21585" y="0"/>
                      </a:cubicBezTo>
                      <a:cubicBezTo>
                        <a:pt x="33514" y="0"/>
                        <a:pt x="43185" y="9670"/>
                        <a:pt x="43185" y="21600"/>
                      </a:cubicBezTo>
                      <a:lnTo>
                        <a:pt x="21585" y="21600"/>
                      </a:lnTo>
                      <a:close/>
                    </a:path>
                  </a:pathLst>
                </a:custGeom>
                <a:noFill/>
                <a:ln w="25400" cap="flat" cmpd="sng">
                  <a:solidFill>
                    <a:srgbClr val="000000"/>
                  </a:solidFill>
                  <a:prstDash val="lgDash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2534" name="d37Arc 3"/>
                <p:cNvSpPr/>
                <p:nvPr/>
              </p:nvSpPr>
              <p:spPr>
                <a:xfrm flipV="1">
                  <a:off x="4242" y="3323"/>
                  <a:ext cx="647" cy="12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43157" h="21600" fill="none">
                      <a:moveTo>
                        <a:pt x="-1" y="20239"/>
                      </a:moveTo>
                      <a:cubicBezTo>
                        <a:pt x="717" y="8861"/>
                        <a:pt x="10155" y="-1"/>
                        <a:pt x="21557" y="0"/>
                      </a:cubicBezTo>
                      <a:cubicBezTo>
                        <a:pt x="33486" y="0"/>
                        <a:pt x="43157" y="9670"/>
                        <a:pt x="43157" y="21600"/>
                      </a:cubicBezTo>
                    </a:path>
                    <a:path w="43157" h="21600" stroke="0">
                      <a:moveTo>
                        <a:pt x="-1" y="20239"/>
                      </a:moveTo>
                      <a:cubicBezTo>
                        <a:pt x="717" y="8861"/>
                        <a:pt x="10155" y="-1"/>
                        <a:pt x="21557" y="0"/>
                      </a:cubicBezTo>
                      <a:cubicBezTo>
                        <a:pt x="33486" y="0"/>
                        <a:pt x="43157" y="9670"/>
                        <a:pt x="43157" y="21600"/>
                      </a:cubicBezTo>
                      <a:lnTo>
                        <a:pt x="21557" y="21600"/>
                      </a:lnTo>
                      <a:close/>
                    </a:path>
                  </a:pathLst>
                </a:custGeom>
                <a:noFill/>
                <a:ln w="254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2535" name="d37Line 5"/>
                <p:cNvSpPr/>
                <p:nvPr/>
              </p:nvSpPr>
              <p:spPr>
                <a:xfrm flipH="1">
                  <a:off x="4241" y="2574"/>
                  <a:ext cx="324" cy="749"/>
                </a:xfrm>
                <a:prstGeom prst="line">
                  <a:avLst/>
                </a:prstGeom>
                <a:ln w="254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2536" name="d37Line 6"/>
                <p:cNvSpPr/>
                <p:nvPr/>
              </p:nvSpPr>
              <p:spPr>
                <a:xfrm>
                  <a:off x="4565" y="2574"/>
                  <a:ext cx="324" cy="749"/>
                </a:xfrm>
                <a:prstGeom prst="line">
                  <a:avLst/>
                </a:prstGeom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2537" name="Text Box 25"/>
              <p:cNvSpPr txBox="1"/>
              <p:nvPr/>
            </p:nvSpPr>
            <p:spPr>
              <a:xfrm>
                <a:off x="4173290" y="2852093"/>
                <a:ext cx="582612" cy="4572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l</a:t>
                </a:r>
                <a:endPara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38" name="Freeform 26"/>
              <p:cNvSpPr/>
              <p:nvPr/>
            </p:nvSpPr>
            <p:spPr>
              <a:xfrm>
                <a:off x="4147890" y="3901430"/>
                <a:ext cx="1328737" cy="1588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0"/>
                  </a:cxn>
                </a:cxnLst>
                <a:pathLst>
                  <a:path w="837" h="1">
                    <a:moveTo>
                      <a:pt x="0" y="1"/>
                    </a:moveTo>
                    <a:lnTo>
                      <a:pt x="837" y="0"/>
                    </a:ln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39" name="Oval 27"/>
              <p:cNvSpPr/>
              <p:nvPr/>
            </p:nvSpPr>
            <p:spPr>
              <a:xfrm>
                <a:off x="4755902" y="3883968"/>
                <a:ext cx="36513" cy="36512"/>
              </a:xfrm>
              <a:prstGeom prst="ellipse">
                <a:avLst/>
              </a:pr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0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40" name="Text Box 28"/>
              <p:cNvSpPr txBox="1"/>
              <p:nvPr/>
            </p:nvSpPr>
            <p:spPr>
              <a:xfrm>
                <a:off x="4684465" y="3752205"/>
                <a:ext cx="582612" cy="3968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endParaRPr lang="en-US" altLang="zh-CN" sz="2000" b="1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22541" name="Group 36"/>
              <p:cNvGrpSpPr/>
              <p:nvPr/>
            </p:nvGrpSpPr>
            <p:grpSpPr>
              <a:xfrm>
                <a:off x="4816803" y="1388777"/>
                <a:ext cx="2015835" cy="2509480"/>
                <a:chOff x="3281" y="2303"/>
                <a:chExt cx="1243" cy="1549"/>
              </a:xfrm>
            </p:grpSpPr>
            <p:sp>
              <p:nvSpPr>
                <p:cNvPr id="22542" name="shp1"/>
                <p:cNvSpPr/>
                <p:nvPr/>
              </p:nvSpPr>
              <p:spPr>
                <a:xfrm>
                  <a:off x="3281" y="2884"/>
                  <a:ext cx="418" cy="96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18" y="968"/>
                    </a:cxn>
                  </a:cxnLst>
                  <a:pathLst>
                    <a:path w="418" h="968">
                      <a:moveTo>
                        <a:pt x="0" y="0"/>
                      </a:moveTo>
                      <a:lnTo>
                        <a:pt x="418" y="968"/>
                      </a:lnTo>
                    </a:path>
                  </a:pathLst>
                </a:custGeom>
                <a:solidFill>
                  <a:schemeClr val="accent1"/>
                </a:solidFill>
                <a:ln w="25400" cap="flat" cmpd="sng">
                  <a:solidFill>
                    <a:srgbClr val="0A21C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2543" name="shp2"/>
                <p:cNvSpPr/>
                <p:nvPr/>
              </p:nvSpPr>
              <p:spPr>
                <a:xfrm>
                  <a:off x="3287" y="2303"/>
                  <a:ext cx="950" cy="593"/>
                </a:xfrm>
                <a:custGeom>
                  <a:avLst/>
                  <a:gdLst/>
                  <a:ahLst/>
                  <a:cxnLst>
                    <a:cxn ang="0">
                      <a:pos x="950" y="0"/>
                    </a:cxn>
                    <a:cxn ang="0">
                      <a:pos x="0" y="593"/>
                    </a:cxn>
                  </a:cxnLst>
                  <a:pathLst>
                    <a:path w="950" h="593">
                      <a:moveTo>
                        <a:pt x="950" y="0"/>
                      </a:moveTo>
                      <a:lnTo>
                        <a:pt x="0" y="593"/>
                      </a:lnTo>
                    </a:path>
                  </a:pathLst>
                </a:custGeom>
                <a:solidFill>
                  <a:schemeClr val="accent1"/>
                </a:solidFill>
                <a:ln w="25400" cap="flat" cmpd="sng">
                  <a:solidFill>
                    <a:srgbClr val="0A21C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2544" name="shape2"/>
                <p:cNvSpPr/>
                <p:nvPr/>
              </p:nvSpPr>
              <p:spPr>
                <a:xfrm rot="4020000">
                  <a:off x="3356" y="2537"/>
                  <a:ext cx="1226" cy="1099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4" y="1"/>
                    </a:cxn>
                    <a:cxn ang="0">
                      <a:pos x="5" y="1"/>
                    </a:cxn>
                    <a:cxn ang="0">
                      <a:pos x="6" y="1"/>
                    </a:cxn>
                    <a:cxn ang="0">
                      <a:pos x="7" y="1"/>
                    </a:cxn>
                    <a:cxn ang="0">
                      <a:pos x="7" y="1"/>
                    </a:cxn>
                    <a:cxn ang="0">
                      <a:pos x="8" y="1"/>
                    </a:cxn>
                    <a:cxn ang="0">
                      <a:pos x="8" y="1"/>
                    </a:cxn>
                    <a:cxn ang="0">
                      <a:pos x="9" y="1"/>
                    </a:cxn>
                    <a:cxn ang="0">
                      <a:pos x="9" y="1"/>
                    </a:cxn>
                    <a:cxn ang="0">
                      <a:pos x="10" y="1"/>
                    </a:cxn>
                    <a:cxn ang="0">
                      <a:pos x="10" y="1"/>
                    </a:cxn>
                    <a:cxn ang="0">
                      <a:pos x="10" y="2"/>
                    </a:cxn>
                    <a:cxn ang="0">
                      <a:pos x="11" y="2"/>
                    </a:cxn>
                    <a:cxn ang="0">
                      <a:pos x="11" y="2"/>
                    </a:cxn>
                    <a:cxn ang="0">
                      <a:pos x="11" y="2"/>
                    </a:cxn>
                    <a:cxn ang="0">
                      <a:pos x="12" y="2"/>
                    </a:cxn>
                    <a:cxn ang="0">
                      <a:pos x="12" y="2"/>
                    </a:cxn>
                    <a:cxn ang="0">
                      <a:pos x="12" y="2"/>
                    </a:cxn>
                    <a:cxn ang="0">
                      <a:pos x="12" y="2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3" y="3"/>
                    </a:cxn>
                    <a:cxn ang="0">
                      <a:pos x="13" y="3"/>
                    </a:cxn>
                    <a:cxn ang="0">
                      <a:pos x="13" y="3"/>
                    </a:cxn>
                    <a:cxn ang="0">
                      <a:pos x="13" y="3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4"/>
                    </a:cxn>
                    <a:cxn ang="0">
                      <a:pos x="14" y="4"/>
                    </a:cxn>
                    <a:cxn ang="0">
                      <a:pos x="14" y="4"/>
                    </a:cxn>
                    <a:cxn ang="0">
                      <a:pos x="14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4"/>
                    </a:cxn>
                    <a:cxn ang="0">
                      <a:pos x="15" y="5"/>
                    </a:cxn>
                    <a:cxn ang="0">
                      <a:pos x="15" y="5"/>
                    </a:cxn>
                    <a:cxn ang="0">
                      <a:pos x="15" y="5"/>
                    </a:cxn>
                    <a:cxn ang="0">
                      <a:pos x="15" y="5"/>
                    </a:cxn>
                  </a:cxnLst>
                  <a:pathLst>
                    <a:path w="2001" h="2001">
                      <a:moveTo>
                        <a:pt x="0" y="0"/>
                      </a:moveTo>
                      <a:cubicBezTo>
                        <a:pt x="141" y="5"/>
                        <a:pt x="200" y="10"/>
                        <a:pt x="244" y="15"/>
                      </a:cubicBezTo>
                      <a:cubicBezTo>
                        <a:pt x="282" y="20"/>
                        <a:pt x="315" y="25"/>
                        <a:pt x="345" y="30"/>
                      </a:cubicBezTo>
                      <a:cubicBezTo>
                        <a:pt x="373" y="35"/>
                        <a:pt x="398" y="40"/>
                        <a:pt x="422" y="45"/>
                      </a:cubicBezTo>
                      <a:cubicBezTo>
                        <a:pt x="444" y="50"/>
                        <a:pt x="466" y="55"/>
                        <a:pt x="486" y="60"/>
                      </a:cubicBezTo>
                      <a:cubicBezTo>
                        <a:pt x="506" y="65"/>
                        <a:pt x="525" y="70"/>
                        <a:pt x="543" y="75"/>
                      </a:cubicBezTo>
                      <a:cubicBezTo>
                        <a:pt x="560" y="80"/>
                        <a:pt x="577" y="85"/>
                        <a:pt x="593" y="90"/>
                      </a:cubicBezTo>
                      <a:cubicBezTo>
                        <a:pt x="609" y="95"/>
                        <a:pt x="625" y="100"/>
                        <a:pt x="640" y="105"/>
                      </a:cubicBezTo>
                      <a:cubicBezTo>
                        <a:pt x="654" y="110"/>
                        <a:pt x="668" y="115"/>
                        <a:pt x="682" y="120"/>
                      </a:cubicBezTo>
                      <a:cubicBezTo>
                        <a:pt x="696" y="125"/>
                        <a:pt x="709" y="130"/>
                        <a:pt x="722" y="135"/>
                      </a:cubicBezTo>
                      <a:cubicBezTo>
                        <a:pt x="735" y="140"/>
                        <a:pt x="748" y="145"/>
                        <a:pt x="760" y="150"/>
                      </a:cubicBezTo>
                      <a:cubicBezTo>
                        <a:pt x="772" y="155"/>
                        <a:pt x="784" y="160"/>
                        <a:pt x="795" y="165"/>
                      </a:cubicBezTo>
                      <a:cubicBezTo>
                        <a:pt x="807" y="170"/>
                        <a:pt x="818" y="175"/>
                        <a:pt x="829" y="180"/>
                      </a:cubicBezTo>
                      <a:cubicBezTo>
                        <a:pt x="840" y="185"/>
                        <a:pt x="851" y="190"/>
                        <a:pt x="861" y="195"/>
                      </a:cubicBezTo>
                      <a:cubicBezTo>
                        <a:pt x="872" y="200"/>
                        <a:pt x="882" y="205"/>
                        <a:pt x="892" y="210"/>
                      </a:cubicBezTo>
                      <a:cubicBezTo>
                        <a:pt x="902" y="215"/>
                        <a:pt x="912" y="220"/>
                        <a:pt x="922" y="225"/>
                      </a:cubicBezTo>
                      <a:cubicBezTo>
                        <a:pt x="931" y="230"/>
                        <a:pt x="941" y="235"/>
                        <a:pt x="950" y="240"/>
                      </a:cubicBezTo>
                      <a:cubicBezTo>
                        <a:pt x="959" y="245"/>
                        <a:pt x="968" y="250"/>
                        <a:pt x="977" y="255"/>
                      </a:cubicBezTo>
                      <a:cubicBezTo>
                        <a:pt x="986" y="260"/>
                        <a:pt x="995" y="265"/>
                        <a:pt x="1004" y="270"/>
                      </a:cubicBezTo>
                      <a:cubicBezTo>
                        <a:pt x="1012" y="275"/>
                        <a:pt x="1021" y="280"/>
                        <a:pt x="1029" y="285"/>
                      </a:cubicBezTo>
                      <a:cubicBezTo>
                        <a:pt x="1037" y="290"/>
                        <a:pt x="1045" y="295"/>
                        <a:pt x="1054" y="300"/>
                      </a:cubicBezTo>
                      <a:cubicBezTo>
                        <a:pt x="1062" y="305"/>
                        <a:pt x="1070" y="310"/>
                        <a:pt x="1077" y="315"/>
                      </a:cubicBezTo>
                      <a:cubicBezTo>
                        <a:pt x="1085" y="320"/>
                        <a:pt x="1093" y="325"/>
                        <a:pt x="1101" y="330"/>
                      </a:cubicBezTo>
                      <a:cubicBezTo>
                        <a:pt x="1108" y="335"/>
                        <a:pt x="1116" y="340"/>
                        <a:pt x="1123" y="345"/>
                      </a:cubicBezTo>
                      <a:cubicBezTo>
                        <a:pt x="1130" y="350"/>
                        <a:pt x="1138" y="355"/>
                        <a:pt x="1145" y="360"/>
                      </a:cubicBezTo>
                      <a:cubicBezTo>
                        <a:pt x="1152" y="365"/>
                        <a:pt x="1159" y="370"/>
                        <a:pt x="1166" y="375"/>
                      </a:cubicBezTo>
                      <a:cubicBezTo>
                        <a:pt x="1173" y="380"/>
                        <a:pt x="1180" y="385"/>
                        <a:pt x="1187" y="390"/>
                      </a:cubicBezTo>
                      <a:cubicBezTo>
                        <a:pt x="1193" y="395"/>
                        <a:pt x="1200" y="400"/>
                        <a:pt x="1207" y="405"/>
                      </a:cubicBezTo>
                      <a:cubicBezTo>
                        <a:pt x="1213" y="410"/>
                        <a:pt x="1220" y="415"/>
                        <a:pt x="1226" y="420"/>
                      </a:cubicBezTo>
                      <a:cubicBezTo>
                        <a:pt x="1233" y="425"/>
                        <a:pt x="1239" y="430"/>
                        <a:pt x="1245" y="435"/>
                      </a:cubicBezTo>
                      <a:cubicBezTo>
                        <a:pt x="1252" y="440"/>
                        <a:pt x="1258" y="445"/>
                        <a:pt x="1264" y="450"/>
                      </a:cubicBezTo>
                      <a:cubicBezTo>
                        <a:pt x="1270" y="455"/>
                        <a:pt x="1276" y="460"/>
                        <a:pt x="1282" y="465"/>
                      </a:cubicBezTo>
                      <a:cubicBezTo>
                        <a:pt x="1288" y="470"/>
                        <a:pt x="1294" y="475"/>
                        <a:pt x="1300" y="480"/>
                      </a:cubicBezTo>
                      <a:cubicBezTo>
                        <a:pt x="1306" y="485"/>
                        <a:pt x="1311" y="490"/>
                        <a:pt x="1317" y="495"/>
                      </a:cubicBezTo>
                      <a:cubicBezTo>
                        <a:pt x="1323" y="500"/>
                        <a:pt x="1329" y="505"/>
                        <a:pt x="1334" y="510"/>
                      </a:cubicBezTo>
                      <a:cubicBezTo>
                        <a:pt x="1340" y="515"/>
                        <a:pt x="1345" y="520"/>
                        <a:pt x="1351" y="525"/>
                      </a:cubicBezTo>
                      <a:cubicBezTo>
                        <a:pt x="1356" y="530"/>
                        <a:pt x="1362" y="535"/>
                        <a:pt x="1367" y="540"/>
                      </a:cubicBezTo>
                      <a:cubicBezTo>
                        <a:pt x="1372" y="545"/>
                        <a:pt x="1378" y="550"/>
                        <a:pt x="1383" y="555"/>
                      </a:cubicBezTo>
                      <a:cubicBezTo>
                        <a:pt x="1388" y="560"/>
                        <a:pt x="1393" y="565"/>
                        <a:pt x="1398" y="570"/>
                      </a:cubicBezTo>
                      <a:cubicBezTo>
                        <a:pt x="1403" y="575"/>
                        <a:pt x="1408" y="580"/>
                        <a:pt x="1413" y="585"/>
                      </a:cubicBezTo>
                      <a:cubicBezTo>
                        <a:pt x="1418" y="590"/>
                        <a:pt x="1423" y="595"/>
                        <a:pt x="1428" y="600"/>
                      </a:cubicBezTo>
                      <a:cubicBezTo>
                        <a:pt x="1433" y="605"/>
                        <a:pt x="1438" y="610"/>
                        <a:pt x="1443" y="615"/>
                      </a:cubicBezTo>
                      <a:cubicBezTo>
                        <a:pt x="1448" y="620"/>
                        <a:pt x="1452" y="625"/>
                        <a:pt x="1457" y="630"/>
                      </a:cubicBezTo>
                      <a:cubicBezTo>
                        <a:pt x="1462" y="635"/>
                        <a:pt x="1466" y="640"/>
                        <a:pt x="1471" y="645"/>
                      </a:cubicBezTo>
                      <a:cubicBezTo>
                        <a:pt x="1476" y="650"/>
                        <a:pt x="1480" y="655"/>
                        <a:pt x="1485" y="660"/>
                      </a:cubicBezTo>
                      <a:cubicBezTo>
                        <a:pt x="1489" y="665"/>
                        <a:pt x="1494" y="670"/>
                        <a:pt x="1498" y="675"/>
                      </a:cubicBezTo>
                      <a:cubicBezTo>
                        <a:pt x="1503" y="680"/>
                        <a:pt x="1507" y="685"/>
                        <a:pt x="1511" y="690"/>
                      </a:cubicBezTo>
                      <a:cubicBezTo>
                        <a:pt x="1516" y="695"/>
                        <a:pt x="1520" y="700"/>
                        <a:pt x="1524" y="705"/>
                      </a:cubicBezTo>
                      <a:cubicBezTo>
                        <a:pt x="1528" y="710"/>
                        <a:pt x="1533" y="715"/>
                        <a:pt x="1537" y="720"/>
                      </a:cubicBezTo>
                      <a:cubicBezTo>
                        <a:pt x="1541" y="725"/>
                        <a:pt x="1545" y="730"/>
                        <a:pt x="1549" y="735"/>
                      </a:cubicBezTo>
                      <a:cubicBezTo>
                        <a:pt x="1553" y="740"/>
                        <a:pt x="1557" y="745"/>
                        <a:pt x="1561" y="750"/>
                      </a:cubicBezTo>
                      <a:cubicBezTo>
                        <a:pt x="1565" y="755"/>
                        <a:pt x="1569" y="760"/>
                        <a:pt x="1573" y="765"/>
                      </a:cubicBezTo>
                      <a:cubicBezTo>
                        <a:pt x="1577" y="770"/>
                        <a:pt x="1581" y="775"/>
                        <a:pt x="1585" y="780"/>
                      </a:cubicBezTo>
                      <a:cubicBezTo>
                        <a:pt x="1589" y="785"/>
                        <a:pt x="1592" y="790"/>
                        <a:pt x="1596" y="795"/>
                      </a:cubicBezTo>
                      <a:cubicBezTo>
                        <a:pt x="1600" y="800"/>
                        <a:pt x="1604" y="805"/>
                        <a:pt x="1607" y="810"/>
                      </a:cubicBezTo>
                      <a:cubicBezTo>
                        <a:pt x="1611" y="815"/>
                        <a:pt x="1615" y="820"/>
                        <a:pt x="1618" y="825"/>
                      </a:cubicBezTo>
                      <a:cubicBezTo>
                        <a:pt x="1622" y="830"/>
                        <a:pt x="1626" y="835"/>
                        <a:pt x="1629" y="840"/>
                      </a:cubicBezTo>
                      <a:cubicBezTo>
                        <a:pt x="1633" y="845"/>
                        <a:pt x="1636" y="850"/>
                        <a:pt x="1640" y="855"/>
                      </a:cubicBezTo>
                      <a:cubicBezTo>
                        <a:pt x="1643" y="860"/>
                        <a:pt x="1647" y="865"/>
                        <a:pt x="1650" y="870"/>
                      </a:cubicBezTo>
                      <a:cubicBezTo>
                        <a:pt x="1654" y="875"/>
                        <a:pt x="1657" y="880"/>
                        <a:pt x="1660" y="885"/>
                      </a:cubicBezTo>
                      <a:cubicBezTo>
                        <a:pt x="1664" y="890"/>
                        <a:pt x="1667" y="895"/>
                        <a:pt x="1670" y="900"/>
                      </a:cubicBezTo>
                      <a:cubicBezTo>
                        <a:pt x="1674" y="905"/>
                        <a:pt x="1677" y="910"/>
                        <a:pt x="1680" y="915"/>
                      </a:cubicBezTo>
                      <a:cubicBezTo>
                        <a:pt x="1683" y="920"/>
                        <a:pt x="1687" y="925"/>
                        <a:pt x="1690" y="930"/>
                      </a:cubicBezTo>
                      <a:cubicBezTo>
                        <a:pt x="1693" y="935"/>
                        <a:pt x="1696" y="940"/>
                        <a:pt x="1699" y="945"/>
                      </a:cubicBezTo>
                      <a:cubicBezTo>
                        <a:pt x="1702" y="950"/>
                        <a:pt x="1705" y="955"/>
                        <a:pt x="1708" y="960"/>
                      </a:cubicBezTo>
                      <a:cubicBezTo>
                        <a:pt x="1711" y="965"/>
                        <a:pt x="1714" y="970"/>
                        <a:pt x="1717" y="975"/>
                      </a:cubicBezTo>
                      <a:cubicBezTo>
                        <a:pt x="1720" y="980"/>
                        <a:pt x="1723" y="985"/>
                        <a:pt x="1726" y="990"/>
                      </a:cubicBezTo>
                      <a:cubicBezTo>
                        <a:pt x="1729" y="995"/>
                        <a:pt x="1732" y="1000"/>
                        <a:pt x="1735" y="1005"/>
                      </a:cubicBezTo>
                      <a:cubicBezTo>
                        <a:pt x="1738" y="1010"/>
                        <a:pt x="1741" y="1015"/>
                        <a:pt x="1743" y="1020"/>
                      </a:cubicBezTo>
                      <a:cubicBezTo>
                        <a:pt x="1746" y="1025"/>
                        <a:pt x="1749" y="1030"/>
                        <a:pt x="1752" y="1035"/>
                      </a:cubicBezTo>
                      <a:cubicBezTo>
                        <a:pt x="1755" y="1040"/>
                        <a:pt x="1757" y="1045"/>
                        <a:pt x="1760" y="1050"/>
                      </a:cubicBezTo>
                      <a:cubicBezTo>
                        <a:pt x="1763" y="1055"/>
                        <a:pt x="1765" y="1060"/>
                        <a:pt x="1768" y="1065"/>
                      </a:cubicBezTo>
                      <a:cubicBezTo>
                        <a:pt x="1771" y="1070"/>
                        <a:pt x="1773" y="1075"/>
                        <a:pt x="1776" y="1080"/>
                      </a:cubicBezTo>
                      <a:cubicBezTo>
                        <a:pt x="1778" y="1085"/>
                        <a:pt x="1781" y="1090"/>
                        <a:pt x="1784" y="1095"/>
                      </a:cubicBezTo>
                      <a:cubicBezTo>
                        <a:pt x="1786" y="1100"/>
                        <a:pt x="1789" y="1105"/>
                        <a:pt x="1791" y="1110"/>
                      </a:cubicBezTo>
                      <a:cubicBezTo>
                        <a:pt x="1794" y="1115"/>
                        <a:pt x="1796" y="1120"/>
                        <a:pt x="1798" y="1125"/>
                      </a:cubicBezTo>
                      <a:cubicBezTo>
                        <a:pt x="1801" y="1130"/>
                        <a:pt x="1803" y="1135"/>
                        <a:pt x="1806" y="1140"/>
                      </a:cubicBezTo>
                      <a:cubicBezTo>
                        <a:pt x="1808" y="1145"/>
                        <a:pt x="1810" y="1150"/>
                        <a:pt x="1813" y="1155"/>
                      </a:cubicBezTo>
                      <a:cubicBezTo>
                        <a:pt x="1815" y="1160"/>
                        <a:pt x="1817" y="1165"/>
                        <a:pt x="1820" y="1170"/>
                      </a:cubicBezTo>
                      <a:cubicBezTo>
                        <a:pt x="1822" y="1175"/>
                        <a:pt x="1824" y="1180"/>
                        <a:pt x="1826" y="1185"/>
                      </a:cubicBezTo>
                      <a:cubicBezTo>
                        <a:pt x="1829" y="1190"/>
                        <a:pt x="1831" y="1195"/>
                        <a:pt x="1833" y="1200"/>
                      </a:cubicBezTo>
                      <a:cubicBezTo>
                        <a:pt x="1835" y="1205"/>
                        <a:pt x="1837" y="1210"/>
                        <a:pt x="1840" y="1215"/>
                      </a:cubicBezTo>
                      <a:cubicBezTo>
                        <a:pt x="1842" y="1220"/>
                        <a:pt x="1844" y="1225"/>
                        <a:pt x="1846" y="1230"/>
                      </a:cubicBezTo>
                      <a:cubicBezTo>
                        <a:pt x="1848" y="1235"/>
                        <a:pt x="1850" y="1240"/>
                        <a:pt x="1852" y="1245"/>
                      </a:cubicBezTo>
                      <a:cubicBezTo>
                        <a:pt x="1854" y="1250"/>
                        <a:pt x="1856" y="1255"/>
                        <a:pt x="1858" y="1260"/>
                      </a:cubicBezTo>
                      <a:cubicBezTo>
                        <a:pt x="1860" y="1265"/>
                        <a:pt x="1862" y="1270"/>
                        <a:pt x="1864" y="1275"/>
                      </a:cubicBezTo>
                      <a:cubicBezTo>
                        <a:pt x="1866" y="1280"/>
                        <a:pt x="1868" y="1285"/>
                        <a:pt x="1870" y="1290"/>
                      </a:cubicBezTo>
                      <a:cubicBezTo>
                        <a:pt x="1872" y="1295"/>
                        <a:pt x="1874" y="1300"/>
                        <a:pt x="1875" y="1305"/>
                      </a:cubicBezTo>
                      <a:cubicBezTo>
                        <a:pt x="1877" y="1310"/>
                        <a:pt x="1879" y="1315"/>
                        <a:pt x="1881" y="1320"/>
                      </a:cubicBezTo>
                      <a:cubicBezTo>
                        <a:pt x="1883" y="1325"/>
                        <a:pt x="1884" y="1330"/>
                        <a:pt x="1886" y="1335"/>
                      </a:cubicBezTo>
                      <a:cubicBezTo>
                        <a:pt x="1888" y="1340"/>
                        <a:pt x="1890" y="1345"/>
                        <a:pt x="1891" y="1350"/>
                      </a:cubicBezTo>
                      <a:cubicBezTo>
                        <a:pt x="1893" y="1355"/>
                        <a:pt x="1895" y="1360"/>
                        <a:pt x="1897" y="1365"/>
                      </a:cubicBezTo>
                      <a:cubicBezTo>
                        <a:pt x="1898" y="1370"/>
                        <a:pt x="1900" y="1375"/>
                        <a:pt x="1901" y="1380"/>
                      </a:cubicBezTo>
                      <a:cubicBezTo>
                        <a:pt x="1903" y="1385"/>
                        <a:pt x="1905" y="1390"/>
                        <a:pt x="1906" y="1395"/>
                      </a:cubicBezTo>
                      <a:cubicBezTo>
                        <a:pt x="1908" y="1400"/>
                        <a:pt x="1909" y="1405"/>
                        <a:pt x="1911" y="1410"/>
                      </a:cubicBezTo>
                      <a:cubicBezTo>
                        <a:pt x="1913" y="1415"/>
                        <a:pt x="1914" y="1420"/>
                        <a:pt x="1916" y="1425"/>
                      </a:cubicBezTo>
                      <a:cubicBezTo>
                        <a:pt x="1917" y="1430"/>
                        <a:pt x="1919" y="1435"/>
                        <a:pt x="1920" y="1440"/>
                      </a:cubicBezTo>
                      <a:cubicBezTo>
                        <a:pt x="1921" y="1445"/>
                        <a:pt x="1923" y="1450"/>
                        <a:pt x="1924" y="1455"/>
                      </a:cubicBezTo>
                      <a:cubicBezTo>
                        <a:pt x="1926" y="1460"/>
                        <a:pt x="1927" y="1465"/>
                        <a:pt x="1929" y="1470"/>
                      </a:cubicBezTo>
                      <a:cubicBezTo>
                        <a:pt x="1930" y="1475"/>
                        <a:pt x="1931" y="1480"/>
                        <a:pt x="1933" y="1485"/>
                      </a:cubicBezTo>
                      <a:cubicBezTo>
                        <a:pt x="1934" y="1490"/>
                        <a:pt x="1935" y="1495"/>
                        <a:pt x="1936" y="1500"/>
                      </a:cubicBezTo>
                      <a:cubicBezTo>
                        <a:pt x="1938" y="1505"/>
                        <a:pt x="1939" y="1510"/>
                        <a:pt x="1940" y="1515"/>
                      </a:cubicBezTo>
                      <a:cubicBezTo>
                        <a:pt x="1942" y="1520"/>
                        <a:pt x="1943" y="1525"/>
                        <a:pt x="1944" y="1530"/>
                      </a:cubicBezTo>
                      <a:cubicBezTo>
                        <a:pt x="1945" y="1535"/>
                        <a:pt x="1946" y="1540"/>
                        <a:pt x="1948" y="1545"/>
                      </a:cubicBezTo>
                      <a:cubicBezTo>
                        <a:pt x="1949" y="1550"/>
                        <a:pt x="1950" y="1555"/>
                        <a:pt x="1951" y="1560"/>
                      </a:cubicBezTo>
                      <a:cubicBezTo>
                        <a:pt x="1952" y="1565"/>
                        <a:pt x="1953" y="1570"/>
                        <a:pt x="1954" y="1575"/>
                      </a:cubicBezTo>
                      <a:cubicBezTo>
                        <a:pt x="1955" y="1580"/>
                        <a:pt x="1956" y="1585"/>
                        <a:pt x="1958" y="1590"/>
                      </a:cubicBezTo>
                      <a:cubicBezTo>
                        <a:pt x="1959" y="1595"/>
                        <a:pt x="1960" y="1600"/>
                        <a:pt x="1961" y="1605"/>
                      </a:cubicBezTo>
                      <a:cubicBezTo>
                        <a:pt x="1962" y="1610"/>
                        <a:pt x="1963" y="1615"/>
                        <a:pt x="1964" y="1620"/>
                      </a:cubicBezTo>
                      <a:cubicBezTo>
                        <a:pt x="1965" y="1625"/>
                        <a:pt x="1965" y="1630"/>
                        <a:pt x="1966" y="1635"/>
                      </a:cubicBezTo>
                      <a:cubicBezTo>
                        <a:pt x="1967" y="1640"/>
                        <a:pt x="1968" y="1645"/>
                        <a:pt x="1969" y="1650"/>
                      </a:cubicBezTo>
                      <a:cubicBezTo>
                        <a:pt x="1970" y="1655"/>
                        <a:pt x="1971" y="1660"/>
                        <a:pt x="1972" y="1665"/>
                      </a:cubicBezTo>
                      <a:cubicBezTo>
                        <a:pt x="1973" y="1670"/>
                        <a:pt x="1973" y="1675"/>
                        <a:pt x="1974" y="1680"/>
                      </a:cubicBezTo>
                      <a:cubicBezTo>
                        <a:pt x="1975" y="1685"/>
                        <a:pt x="1976" y="1690"/>
                        <a:pt x="1977" y="1695"/>
                      </a:cubicBezTo>
                      <a:cubicBezTo>
                        <a:pt x="1977" y="1700"/>
                        <a:pt x="1978" y="1705"/>
                        <a:pt x="1979" y="1710"/>
                      </a:cubicBezTo>
                      <a:cubicBezTo>
                        <a:pt x="1980" y="1715"/>
                        <a:pt x="1980" y="1720"/>
                        <a:pt x="1981" y="1725"/>
                      </a:cubicBezTo>
                      <a:cubicBezTo>
                        <a:pt x="1982" y="1730"/>
                        <a:pt x="1982" y="1735"/>
                        <a:pt x="1983" y="1740"/>
                      </a:cubicBezTo>
                      <a:cubicBezTo>
                        <a:pt x="1984" y="1745"/>
                        <a:pt x="1984" y="1750"/>
                        <a:pt x="1985" y="1755"/>
                      </a:cubicBezTo>
                      <a:cubicBezTo>
                        <a:pt x="1986" y="1760"/>
                        <a:pt x="1986" y="1765"/>
                        <a:pt x="1987" y="1770"/>
                      </a:cubicBezTo>
                      <a:cubicBezTo>
                        <a:pt x="1987" y="1775"/>
                        <a:pt x="1988" y="1780"/>
                        <a:pt x="1988" y="1785"/>
                      </a:cubicBezTo>
                      <a:cubicBezTo>
                        <a:pt x="1989" y="1790"/>
                        <a:pt x="1989" y="1795"/>
                        <a:pt x="1990" y="1800"/>
                      </a:cubicBezTo>
                      <a:cubicBezTo>
                        <a:pt x="1990" y="1805"/>
                        <a:pt x="1991" y="1810"/>
                        <a:pt x="1991" y="1815"/>
                      </a:cubicBezTo>
                      <a:cubicBezTo>
                        <a:pt x="1992" y="1820"/>
                        <a:pt x="1992" y="1825"/>
                        <a:pt x="1993" y="1830"/>
                      </a:cubicBezTo>
                      <a:cubicBezTo>
                        <a:pt x="1993" y="1835"/>
                        <a:pt x="1994" y="1840"/>
                        <a:pt x="1994" y="1845"/>
                      </a:cubicBezTo>
                      <a:cubicBezTo>
                        <a:pt x="1994" y="1850"/>
                        <a:pt x="1995" y="1855"/>
                        <a:pt x="1995" y="1860"/>
                      </a:cubicBezTo>
                      <a:cubicBezTo>
                        <a:pt x="1995" y="1865"/>
                        <a:pt x="1996" y="1870"/>
                        <a:pt x="1996" y="1875"/>
                      </a:cubicBezTo>
                      <a:cubicBezTo>
                        <a:pt x="1996" y="1880"/>
                        <a:pt x="1997" y="1885"/>
                        <a:pt x="1997" y="1890"/>
                      </a:cubicBezTo>
                      <a:cubicBezTo>
                        <a:pt x="1997" y="1895"/>
                        <a:pt x="1998" y="1900"/>
                        <a:pt x="1998" y="1905"/>
                      </a:cubicBezTo>
                      <a:cubicBezTo>
                        <a:pt x="1998" y="1910"/>
                        <a:pt x="1998" y="1915"/>
                        <a:pt x="1998" y="1920"/>
                      </a:cubicBezTo>
                      <a:cubicBezTo>
                        <a:pt x="1999" y="1925"/>
                        <a:pt x="1999" y="1930"/>
                        <a:pt x="1999" y="1935"/>
                      </a:cubicBezTo>
                      <a:cubicBezTo>
                        <a:pt x="1999" y="1940"/>
                        <a:pt x="1999" y="1945"/>
                        <a:pt x="1999" y="1950"/>
                      </a:cubicBezTo>
                      <a:cubicBezTo>
                        <a:pt x="1999" y="1955"/>
                        <a:pt x="2000" y="1960"/>
                        <a:pt x="2000" y="1965"/>
                      </a:cubicBezTo>
                      <a:cubicBezTo>
                        <a:pt x="2000" y="1970"/>
                        <a:pt x="2000" y="1975"/>
                        <a:pt x="2000" y="1980"/>
                      </a:cubicBezTo>
                      <a:cubicBezTo>
                        <a:pt x="2000" y="1985"/>
                        <a:pt x="2000" y="1990"/>
                        <a:pt x="2000" y="1995"/>
                      </a:cubicBezTo>
                      <a:cubicBezTo>
                        <a:pt x="2000" y="2000"/>
                        <a:pt x="2000" y="2000"/>
                        <a:pt x="2000" y="2000"/>
                      </a:cubicBezTo>
                    </a:path>
                  </a:pathLst>
                </a:custGeom>
                <a:solidFill>
                  <a:schemeClr val="accent1"/>
                </a:solidFill>
                <a:ln w="25400" cap="flat" cmpd="sng">
                  <a:solidFill>
                    <a:srgbClr val="0A21C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2545" name="Text Box 53"/>
              <p:cNvSpPr txBox="1"/>
              <p:nvPr/>
            </p:nvSpPr>
            <p:spPr>
              <a:xfrm>
                <a:off x="5238812" y="2132856"/>
                <a:ext cx="1041549" cy="86177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 algn="dist"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rgbClr val="000099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侧面</a:t>
                </a:r>
                <a:endParaRPr lang="en-US" altLang="zh-CN" sz="2000" dirty="0">
                  <a:solidFill>
                    <a:srgbClr val="000099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  <a:p>
                <a:pPr algn="dist"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rgbClr val="000099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展开图</a:t>
                </a:r>
                <a:endParaRPr lang="zh-CN" altLang="en-US" sz="2000" dirty="0">
                  <a:solidFill>
                    <a:srgbClr val="000099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22546" name="TextBox 74"/>
            <p:cNvSpPr txBox="1"/>
            <p:nvPr/>
          </p:nvSpPr>
          <p:spPr>
            <a:xfrm>
              <a:off x="5292080" y="1844824"/>
              <a:ext cx="26962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l</a:t>
              </a:r>
              <a:endParaRPr lang="zh-CN" alt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547" name="Text Box 25"/>
            <p:cNvSpPr txBox="1"/>
            <p:nvPr/>
          </p:nvSpPr>
          <p:spPr>
            <a:xfrm>
              <a:off x="4860032" y="3861048"/>
              <a:ext cx="582612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48" name="椭圆 80"/>
          <p:cNvSpPr/>
          <p:nvPr/>
        </p:nvSpPr>
        <p:spPr>
          <a:xfrm>
            <a:off x="7488238" y="2328863"/>
            <a:ext cx="1152525" cy="1152525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1" name="Object 6"/>
          <p:cNvGraphicFramePr/>
          <p:nvPr/>
        </p:nvGraphicFramePr>
        <p:xfrm>
          <a:off x="482600" y="5661025"/>
          <a:ext cx="407987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512570" imgH="254000" progId="Equation.DSMT4">
                  <p:embed/>
                </p:oleObj>
              </mc:Choice>
              <mc:Fallback>
                <p:oleObj name="" r:id="rId1" imgW="1512570" imgH="2540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>
                        <a:biLevel thresh="50000"/>
                        <a:grayscl/>
                        <a:lum bright="-100000"/>
                      </a:blip>
                      <a:stretch>
                        <a:fillRect/>
                      </a:stretch>
                    </p:blipFill>
                    <p:spPr>
                      <a:xfrm>
                        <a:off x="482600" y="5661025"/>
                        <a:ext cx="4079875" cy="698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 Box 72"/>
          <p:cNvSpPr txBox="1"/>
          <p:nvPr/>
        </p:nvSpPr>
        <p:spPr>
          <a:xfrm>
            <a:off x="395288" y="4941888"/>
            <a:ext cx="5184775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圆锥的全面积计算公式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37895" name="Object 7"/>
          <p:cNvGraphicFramePr/>
          <p:nvPr/>
        </p:nvGraphicFramePr>
        <p:xfrm>
          <a:off x="684213" y="1412875"/>
          <a:ext cx="28257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635635" imgH="394335" progId="Equation.DSMT4">
                  <p:embed/>
                </p:oleObj>
              </mc:Choice>
              <mc:Fallback>
                <p:oleObj name="" r:id="rId3" imgW="635635" imgH="394335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4213" y="1412875"/>
                        <a:ext cx="2825750" cy="1079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6" name="Object 8"/>
          <p:cNvGraphicFramePr/>
          <p:nvPr/>
        </p:nvGraphicFramePr>
        <p:xfrm>
          <a:off x="749300" y="2273300"/>
          <a:ext cx="27686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5" imgW="928370" imgH="394335" progId="Equation.DSMT4">
                  <p:embed/>
                </p:oleObj>
              </mc:Choice>
              <mc:Fallback>
                <p:oleObj name="" r:id="rId5" imgW="928370" imgH="394335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9300" y="2273300"/>
                        <a:ext cx="2768600" cy="1168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36"/>
          <p:cNvGrpSpPr/>
          <p:nvPr/>
        </p:nvGrpSpPr>
        <p:grpSpPr>
          <a:xfrm>
            <a:off x="539750" y="3535363"/>
            <a:ext cx="6624638" cy="1143000"/>
            <a:chOff x="539750" y="3535363"/>
            <a:chExt cx="6624638" cy="1143000"/>
          </a:xfrm>
        </p:grpSpPr>
        <p:graphicFrame>
          <p:nvGraphicFramePr>
            <p:cNvPr id="22554" name="Object 41"/>
            <p:cNvGraphicFramePr/>
            <p:nvPr/>
          </p:nvGraphicFramePr>
          <p:xfrm>
            <a:off x="827088" y="3535363"/>
            <a:ext cx="1628775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7" imgW="584835" imgH="241300" progId="Equation.DSMT4">
                    <p:embed/>
                  </p:oleObj>
                </mc:Choice>
                <mc:Fallback>
                  <p:oleObj name="" r:id="rId7" imgW="584835" imgH="2413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8">
                          <a:biLevel thresh="50000"/>
                          <a:grayscl/>
                          <a:lum bright="-100000" contrast="-100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27088" y="3535363"/>
                          <a:ext cx="1628775" cy="6858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5" name="矩形 82"/>
            <p:cNvSpPr/>
            <p:nvPr/>
          </p:nvSpPr>
          <p:spPr>
            <a:xfrm>
              <a:off x="539750" y="4221163"/>
              <a:ext cx="6624638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400" b="1" dirty="0">
                  <a:solidFill>
                    <a:srgbClr val="3333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(</a:t>
              </a:r>
              <a:r>
                <a:rPr lang="zh-CN" altLang="en-US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r</a:t>
              </a:r>
              <a:r>
                <a:rPr lang="zh-CN" altLang="en-US" sz="2400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表示圆锥底面的半径,</a:t>
              </a:r>
              <a:r>
                <a:rPr lang="zh-CN" altLang="en-US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 </a:t>
              </a:r>
              <a:r>
                <a:rPr lang="zh-CN" altLang="en-US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l </a:t>
              </a:r>
              <a:r>
                <a:rPr lang="zh-CN" altLang="en-US" sz="2400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表示圆锥的母线长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)</a:t>
              </a:r>
              <a:endParaRPr lang="zh-CN" altLang="en-US" sz="24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2" name="Object 11"/>
          <p:cNvGraphicFramePr/>
          <p:nvPr/>
        </p:nvGraphicFramePr>
        <p:xfrm>
          <a:off x="3500438" y="2714625"/>
          <a:ext cx="13096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596900" imgH="203200" progId="Equation.DSMT4">
                  <p:embed/>
                </p:oleObj>
              </mc:Choice>
              <mc:Fallback>
                <p:oleObj name="" r:id="rId1" imgW="596900" imgH="2032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00438" y="2714625"/>
                        <a:ext cx="1309687" cy="44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/>
          <p:nvPr/>
        </p:nvGraphicFramePr>
        <p:xfrm>
          <a:off x="6357938" y="2786063"/>
          <a:ext cx="12636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596900" imgH="203200" progId="Equation.DSMT4">
                  <p:embed/>
                </p:oleObj>
              </mc:Choice>
              <mc:Fallback>
                <p:oleObj name="" r:id="rId3" imgW="596900" imgH="2032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57938" y="2786063"/>
                        <a:ext cx="1263650" cy="431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Text Box 6"/>
          <p:cNvSpPr txBox="1"/>
          <p:nvPr/>
        </p:nvSpPr>
        <p:spPr>
          <a:xfrm>
            <a:off x="428625" y="1143000"/>
            <a:ext cx="7634288" cy="27765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2699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练一练：</a:t>
            </a:r>
            <a:endParaRPr lang="zh-CN" altLang="en-US" sz="2400" dirty="0">
              <a:solidFill>
                <a:srgbClr val="2699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已知一个圆锥的底面半径为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12cm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母线长为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20cm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则这个圆锥的侧面积为</a:t>
            </a:r>
            <a:r>
              <a:rPr lang="zh-CN" altLang="en-US" sz="2400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，全面积为</a:t>
            </a:r>
            <a:r>
              <a:rPr lang="zh-CN" altLang="en-US" sz="2400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</a:t>
            </a:r>
            <a:r>
              <a:rPr lang="en-US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6625" name="组合 45"/>
          <p:cNvGrpSpPr/>
          <p:nvPr/>
        </p:nvGrpSpPr>
        <p:grpSpPr>
          <a:xfrm>
            <a:off x="500063" y="1643063"/>
            <a:ext cx="9448800" cy="4794250"/>
            <a:chOff x="357158" y="1500174"/>
            <a:chExt cx="9448830" cy="4794264"/>
          </a:xfrm>
        </p:grpSpPr>
        <p:sp>
          <p:nvSpPr>
            <p:cNvPr id="5136" name="Text Box 2"/>
            <p:cNvSpPr txBox="1">
              <a:spLocks noChangeArrowheads="1"/>
            </p:cNvSpPr>
            <p:nvPr/>
          </p:nvSpPr>
          <p:spPr bwMode="auto">
            <a:xfrm>
              <a:off x="357158" y="1500174"/>
              <a:ext cx="8135963" cy="2651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rtl="0">
                <a:lnSpc>
                  <a:spcPct val="15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kern="1200" cap="none" spc="0" normalizeH="0" baseline="0" noProof="0" dirty="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 例</a:t>
              </a:r>
              <a:r>
                <a:rPr kumimoji="0" lang="en-US" altLang="zh-CN" sz="2400" kern="1200" cap="none" spc="0" normalizeH="0" baseline="0" noProof="0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2</a:t>
              </a:r>
              <a:r>
                <a:rPr kumimoji="0" lang="en-US" altLang="zh-CN" sz="2400" kern="1200" cap="none" spc="0" normalizeH="0" baseline="0" noProof="0" dirty="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如图所示的扇形中，半径</a:t>
              </a:r>
              <a:r>
                <a:rPr kumimoji="0" lang="zh-CN" altLang="en-US" sz="2400" b="1" i="1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R</a:t>
              </a:r>
              <a:r>
                <a:rPr kumimoji="0" lang="zh-CN" altLang="en-US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=10，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圆心角</a:t>
              </a:r>
              <a:r>
                <a:rPr kumimoji="0" lang="zh-CN" altLang="en-US" sz="2400" b="1" i="1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θ</a:t>
              </a:r>
              <a:r>
                <a:rPr kumimoji="0" lang="zh-CN" altLang="en-US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=144</a:t>
              </a:r>
              <a:r>
                <a:rPr kumimoji="0" lang="en-US" altLang="zh-CN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°</a:t>
              </a:r>
              <a:r>
                <a:rPr kumimoji="0" lang="zh-CN" altLang="en-US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，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用这个扇形围成一个圆锥的侧面.</a:t>
              </a:r>
              <a:endPara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R="0" defTabSz="914400" rtl="0">
                <a:lnSpc>
                  <a:spcPct val="15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(1)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则这个圆锥的底面半径</a:t>
              </a:r>
              <a:r>
                <a:rPr kumimoji="0" lang="zh-CN" altLang="en-US" sz="2400" i="1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r</a:t>
              </a:r>
              <a:r>
                <a:rPr kumimoji="0" lang="en-US" altLang="zh-CN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=</a:t>
              </a:r>
              <a:r>
                <a:rPr kumimoji="0" lang="en-US" altLang="zh-CN" sz="2400" u="sng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       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．</a:t>
              </a:r>
              <a:endPara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R="0" defTabSz="914400" rtl="0">
                <a:lnSpc>
                  <a:spcPct val="15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(2)</a:t>
              </a:r>
              <a:r>
                <a:rPr kumimoji="0" lang="zh-CN" altLang="en-US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这个圆锥的高</a:t>
              </a:r>
              <a:r>
                <a:rPr kumimoji="0" lang="en-US" altLang="zh-CN" sz="2400" b="1" i="1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h</a:t>
              </a:r>
              <a:r>
                <a:rPr kumimoji="0" lang="en-US" altLang="zh-CN" sz="2400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=</a:t>
              </a:r>
              <a:r>
                <a:rPr kumimoji="0" lang="en-US" altLang="zh-CN" sz="2400" u="sng" kern="1200" cap="none" spc="0" normalizeH="0" baseline="0" noProof="0" dirty="0">
                  <a:latin typeface="Times New Roman" panose="02020603050405020304" pitchFamily="18" charset="0"/>
                  <a:ea typeface="黑体" panose="02010609060101010101" pitchFamily="2" charset="-122"/>
                  <a:cs typeface="+mn-cs"/>
                </a:rPr>
                <a:t>            </a:t>
              </a:r>
              <a:r>
                <a:rPr kumimoji="0" lang="en-US" altLang="zh-CN" sz="2400" kern="1200" cap="none" spc="0" normalizeH="0" baseline="0" noProof="0" dirty="0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.</a:t>
              </a:r>
              <a:endPara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6627" name="组合 44"/>
            <p:cNvGrpSpPr/>
            <p:nvPr/>
          </p:nvGrpSpPr>
          <p:grpSpPr>
            <a:xfrm>
              <a:off x="714450" y="2955925"/>
              <a:ext cx="9091538" cy="3338513"/>
              <a:chOff x="714450" y="2955925"/>
              <a:chExt cx="9091538" cy="3338513"/>
            </a:xfrm>
          </p:grpSpPr>
          <p:grpSp>
            <p:nvGrpSpPr>
              <p:cNvPr id="26628" name="Group 4"/>
              <p:cNvGrpSpPr/>
              <p:nvPr/>
            </p:nvGrpSpPr>
            <p:grpSpPr>
              <a:xfrm>
                <a:off x="5775325" y="3475038"/>
                <a:ext cx="2852738" cy="2819400"/>
                <a:chOff x="0" y="0"/>
                <a:chExt cx="1344" cy="1776"/>
              </a:xfrm>
            </p:grpSpPr>
            <p:grpSp>
              <p:nvGrpSpPr>
                <p:cNvPr id="26629" name="Group 5"/>
                <p:cNvGrpSpPr/>
                <p:nvPr/>
              </p:nvGrpSpPr>
              <p:grpSpPr>
                <a:xfrm>
                  <a:off x="0" y="0"/>
                  <a:ext cx="1344" cy="1776"/>
                  <a:chOff x="0" y="0"/>
                  <a:chExt cx="1344" cy="1776"/>
                </a:xfrm>
              </p:grpSpPr>
              <p:sp>
                <p:nvSpPr>
                  <p:cNvPr id="26630" name="Oval 6"/>
                  <p:cNvSpPr/>
                  <p:nvPr/>
                </p:nvSpPr>
                <p:spPr>
                  <a:xfrm>
                    <a:off x="24" y="1104"/>
                    <a:ext cx="1296" cy="672"/>
                  </a:xfrm>
                  <a:prstGeom prst="ellipse">
                    <a:avLst/>
                  </a:prstGeom>
                  <a:solidFill>
                    <a:srgbClr val="CCCC00"/>
                  </a:solidFill>
                  <a:ln w="5715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6631" name="Line 7"/>
                  <p:cNvSpPr/>
                  <p:nvPr/>
                </p:nvSpPr>
                <p:spPr>
                  <a:xfrm flipH="1">
                    <a:off x="0" y="0"/>
                    <a:ext cx="672" cy="1440"/>
                  </a:xfrm>
                  <a:prstGeom prst="line">
                    <a:avLst/>
                  </a:prstGeom>
                  <a:ln w="571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6632" name="Line 8"/>
                  <p:cNvSpPr/>
                  <p:nvPr/>
                </p:nvSpPr>
                <p:spPr>
                  <a:xfrm>
                    <a:off x="672" y="0"/>
                    <a:ext cx="672" cy="1440"/>
                  </a:xfrm>
                  <a:prstGeom prst="line">
                    <a:avLst/>
                  </a:prstGeom>
                  <a:ln w="571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26633" name="Line 9"/>
                <p:cNvSpPr/>
                <p:nvPr/>
              </p:nvSpPr>
              <p:spPr>
                <a:xfrm>
                  <a:off x="672" y="0"/>
                  <a:ext cx="0" cy="1440"/>
                </a:xfrm>
                <a:prstGeom prst="line">
                  <a:avLst/>
                </a:prstGeom>
                <a:ln w="57150" cap="flat" cmpd="sng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6634" name="Line 10"/>
                <p:cNvSpPr/>
                <p:nvPr/>
              </p:nvSpPr>
              <p:spPr>
                <a:xfrm>
                  <a:off x="0" y="1440"/>
                  <a:ext cx="1344" cy="0"/>
                </a:xfrm>
                <a:prstGeom prst="line">
                  <a:avLst/>
                </a:prstGeom>
                <a:ln w="57150" cap="flat" cmpd="sng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6635" name="Text Box 11"/>
              <p:cNvSpPr txBox="1"/>
              <p:nvPr/>
            </p:nvSpPr>
            <p:spPr>
              <a:xfrm>
                <a:off x="7202488" y="2955925"/>
                <a:ext cx="1323975" cy="519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36" name="Text Box 12"/>
              <p:cNvSpPr txBox="1"/>
              <p:nvPr/>
            </p:nvSpPr>
            <p:spPr>
              <a:xfrm>
                <a:off x="5336257" y="5516563"/>
                <a:ext cx="1323975" cy="5191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endPara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37" name="Text Box 14"/>
              <p:cNvSpPr txBox="1"/>
              <p:nvPr/>
            </p:nvSpPr>
            <p:spPr>
              <a:xfrm>
                <a:off x="8482013" y="5500688"/>
                <a:ext cx="1323975" cy="5191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zh-CN" altLang="en-US" sz="2800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38" name="右箭头 66"/>
              <p:cNvSpPr/>
              <p:nvPr/>
            </p:nvSpPr>
            <p:spPr>
              <a:xfrm>
                <a:off x="3708400" y="5013325"/>
                <a:ext cx="1008063" cy="287338"/>
              </a:xfrm>
              <a:prstGeom prst="rightArrow">
                <a:avLst>
                  <a:gd name="adj1" fmla="val 50000"/>
                  <a:gd name="adj2" fmla="val 50041"/>
                </a:avLst>
              </a:prstGeom>
              <a:solidFill>
                <a:srgbClr val="000099"/>
              </a:solidFill>
              <a:ln w="9525">
                <a:noFill/>
              </a:ln>
            </p:spPr>
            <p:txBody>
              <a:bodyPr anchor="t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26639" name="组合 72"/>
              <p:cNvGrpSpPr/>
              <p:nvPr/>
            </p:nvGrpSpPr>
            <p:grpSpPr>
              <a:xfrm>
                <a:off x="714450" y="2988593"/>
                <a:ext cx="3065462" cy="2960687"/>
                <a:chOff x="467544" y="2852936"/>
                <a:chExt cx="3065716" cy="2960687"/>
              </a:xfrm>
            </p:grpSpPr>
            <p:grpSp>
              <p:nvGrpSpPr>
                <p:cNvPr id="26640" name="组合 70"/>
                <p:cNvGrpSpPr/>
                <p:nvPr/>
              </p:nvGrpSpPr>
              <p:grpSpPr>
                <a:xfrm>
                  <a:off x="467544" y="2852936"/>
                  <a:ext cx="3065716" cy="2960687"/>
                  <a:chOff x="467544" y="2852936"/>
                  <a:chExt cx="3065716" cy="2960687"/>
                </a:xfrm>
              </p:grpSpPr>
              <p:grpSp>
                <p:nvGrpSpPr>
                  <p:cNvPr id="26641" name="组合 69"/>
                  <p:cNvGrpSpPr/>
                  <p:nvPr/>
                </p:nvGrpSpPr>
                <p:grpSpPr>
                  <a:xfrm>
                    <a:off x="467544" y="2852936"/>
                    <a:ext cx="3065716" cy="2960687"/>
                    <a:chOff x="467544" y="2852936"/>
                    <a:chExt cx="3065716" cy="2960687"/>
                  </a:xfrm>
                </p:grpSpPr>
                <p:grpSp>
                  <p:nvGrpSpPr>
                    <p:cNvPr id="26642" name="组合 63"/>
                    <p:cNvGrpSpPr/>
                    <p:nvPr/>
                  </p:nvGrpSpPr>
                  <p:grpSpPr>
                    <a:xfrm>
                      <a:off x="467544" y="2852936"/>
                      <a:ext cx="3065716" cy="2960687"/>
                      <a:chOff x="290016" y="3230010"/>
                      <a:chExt cx="3065716" cy="2961032"/>
                    </a:xfrm>
                  </p:grpSpPr>
                  <p:sp>
                    <p:nvSpPr>
                      <p:cNvPr id="63" name="弧形 62"/>
                      <p:cNvSpPr/>
                      <p:nvPr/>
                    </p:nvSpPr>
                    <p:spPr bwMode="auto">
                      <a:xfrm rot="8313647">
                        <a:off x="289912" y="3230670"/>
                        <a:ext cx="3065727" cy="2961041"/>
                      </a:xfrm>
                      <a:prstGeom prst="arc">
                        <a:avLst/>
                      </a:prstGeom>
                      <a:solidFill>
                        <a:schemeClr val="accent5"/>
                      </a:solidFill>
                      <a:ln w="254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26644" name="椭圆 45"/>
                      <p:cNvSpPr/>
                      <p:nvPr/>
                    </p:nvSpPr>
                    <p:spPr>
                      <a:xfrm>
                        <a:off x="1738038" y="5174948"/>
                        <a:ext cx="72008" cy="7200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 anchor="t"/>
                      <a:p>
                        <a:endParaRPr lang="zh-CN" altLang="en-US" dirty="0">
                          <a:latin typeface="Arial" panose="020B060402020202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grpSp>
                    <p:nvGrpSpPr>
                      <p:cNvPr id="26645" name="组合 58"/>
                      <p:cNvGrpSpPr/>
                      <p:nvPr/>
                    </p:nvGrpSpPr>
                    <p:grpSpPr>
                      <a:xfrm>
                        <a:off x="673754" y="5212128"/>
                        <a:ext cx="2128847" cy="608281"/>
                        <a:chOff x="771412" y="5194372"/>
                        <a:chExt cx="2128847" cy="608281"/>
                      </a:xfrm>
                    </p:grpSpPr>
                    <p:cxnSp>
                      <p:nvCxnSpPr>
                        <p:cNvPr id="26646" name="直接连接符 54"/>
                        <p:cNvCxnSpPr>
                          <a:endCxn id="63" idx="2"/>
                        </p:cNvCxnSpPr>
                        <p:nvPr/>
                      </p:nvCxnSpPr>
                      <p:spPr>
                        <a:xfrm flipH="1">
                          <a:off x="771412" y="5200900"/>
                          <a:ext cx="1092586" cy="506472"/>
                        </a:xfrm>
                        <a:prstGeom prst="line">
                          <a:avLst/>
                        </a:prstGeom>
                        <a:ln w="2540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</p:cxnSp>
                    <p:cxnSp>
                      <p:nvCxnSpPr>
                        <p:cNvPr id="26647" name="直接连接符 57"/>
                        <p:cNvCxnSpPr>
                          <a:endCxn id="63" idx="0"/>
                        </p:cNvCxnSpPr>
                        <p:nvPr/>
                      </p:nvCxnSpPr>
                      <p:spPr>
                        <a:xfrm>
                          <a:off x="1863997" y="5194372"/>
                          <a:ext cx="1036262" cy="608281"/>
                        </a:xfrm>
                        <a:prstGeom prst="line">
                          <a:avLst/>
                        </a:prstGeom>
                        <a:ln w="2540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</p:cxnSp>
                  </p:grpSp>
                </p:grpSp>
                <p:sp>
                  <p:nvSpPr>
                    <p:cNvPr id="69" name="弧形 68"/>
                    <p:cNvSpPr/>
                    <p:nvPr/>
                  </p:nvSpPr>
                  <p:spPr bwMode="auto">
                    <a:xfrm rot="7401060">
                      <a:off x="1768517" y="4573636"/>
                      <a:ext cx="287339" cy="431837"/>
                    </a:xfrm>
                    <a:prstGeom prst="arc">
                      <a:avLst/>
                    </a:prstGeom>
                    <a:noFill/>
                    <a:ln w="254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sp>
                <p:nvSpPr>
                  <p:cNvPr id="26649" name="矩形 67"/>
                  <p:cNvSpPr/>
                  <p:nvPr/>
                </p:nvSpPr>
                <p:spPr>
                  <a:xfrm>
                    <a:off x="1763688" y="4869160"/>
                    <a:ext cx="344966" cy="46166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anchor="t">
                    <a:spAutoFit/>
                  </a:bodyPr>
                  <a:p>
                    <a:r>
                      <a:rPr lang="zh-CN" altLang="en-US" sz="2400" b="1" i="1" dirty="0">
                        <a:latin typeface="Times New Roman" panose="02020603050405020304" pitchFamily="18" charset="0"/>
                        <a:ea typeface="黑体" panose="02010609060101010101" pitchFamily="2" charset="-122"/>
                      </a:rPr>
                      <a:t>θ</a:t>
                    </a:r>
                    <a:endParaRPr lang="zh-CN" altLang="en-US" sz="2400" i="1" dirty="0">
                      <a:latin typeface="Times New Roman" panose="02020603050405020304" pitchFamily="18" charset="0"/>
                      <a:ea typeface="黑体" panose="02010609060101010101" pitchFamily="2" charset="-122"/>
                    </a:endParaRPr>
                  </a:p>
                </p:txBody>
              </p:sp>
            </p:grpSp>
            <p:sp>
              <p:nvSpPr>
                <p:cNvPr id="26650" name="矩形 71"/>
                <p:cNvSpPr/>
                <p:nvPr/>
              </p:nvSpPr>
              <p:spPr>
                <a:xfrm>
                  <a:off x="971600" y="4725144"/>
                  <a:ext cx="713657" cy="36933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zh-CN" altLang="en-US" b="1" i="1" dirty="0">
                      <a:latin typeface="Times New Roman" panose="02020603050405020304" pitchFamily="18" charset="0"/>
                      <a:ea typeface="黑体" panose="02010609060101010101" pitchFamily="2" charset="-122"/>
                    </a:rPr>
                    <a:t>R</a:t>
                  </a:r>
                  <a:r>
                    <a:rPr lang="zh-CN" altLang="en-US" b="1" dirty="0">
                      <a:latin typeface="Times New Roman" panose="02020603050405020304" pitchFamily="18" charset="0"/>
                      <a:ea typeface="黑体" panose="02010609060101010101" pitchFamily="2" charset="-122"/>
                    </a:rPr>
                    <a:t>=10</a:t>
                  </a:r>
                  <a:endParaRPr lang="zh-CN" altLang="en-US" dirty="0">
                    <a:latin typeface="Arial" panose="020B0604020202020204" pitchFamily="34" charset="0"/>
                    <a:ea typeface="黑体" panose="02010609060101010101" pitchFamily="2" charset="-122"/>
                  </a:endParaRPr>
                </a:p>
              </p:txBody>
            </p:sp>
          </p:grpSp>
        </p:grpSp>
      </p:grpSp>
      <p:sp>
        <p:nvSpPr>
          <p:cNvPr id="26651" name="Text Box 13"/>
          <p:cNvSpPr txBox="1"/>
          <p:nvPr/>
        </p:nvSpPr>
        <p:spPr>
          <a:xfrm>
            <a:off x="6848475" y="5902325"/>
            <a:ext cx="132397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52" name="Text Box 15"/>
          <p:cNvSpPr txBox="1"/>
          <p:nvPr/>
        </p:nvSpPr>
        <p:spPr>
          <a:xfrm>
            <a:off x="7432675" y="5227638"/>
            <a:ext cx="34131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endParaRPr lang="en-US" altLang="zh-CN" sz="28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Text Box 16"/>
          <p:cNvSpPr txBox="1"/>
          <p:nvPr/>
        </p:nvSpPr>
        <p:spPr>
          <a:xfrm>
            <a:off x="4643438" y="2857500"/>
            <a:ext cx="338137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7" name="Object 3"/>
          <p:cNvGraphicFramePr/>
          <p:nvPr/>
        </p:nvGraphicFramePr>
        <p:xfrm>
          <a:off x="3214688" y="3571875"/>
          <a:ext cx="6921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381635" imgH="215900" progId="Equation.DSMT4">
                  <p:embed/>
                </p:oleObj>
              </mc:Choice>
              <mc:Fallback>
                <p:oleObj name="" r:id="rId1" imgW="381635" imgH="2159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14688" y="3571875"/>
                        <a:ext cx="692150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组合 17"/>
          <p:cNvGrpSpPr/>
          <p:nvPr/>
        </p:nvGrpSpPr>
        <p:grpSpPr>
          <a:xfrm>
            <a:off x="428625" y="857250"/>
            <a:ext cx="1246188" cy="530225"/>
            <a:chOff x="1835696" y="4152168"/>
            <a:chExt cx="4104456" cy="547624"/>
          </a:xfrm>
        </p:grpSpPr>
        <p:sp>
          <p:nvSpPr>
            <p:cNvPr id="32" name="圆角矩形 31"/>
            <p:cNvSpPr/>
            <p:nvPr/>
          </p:nvSpPr>
          <p:spPr bwMode="auto">
            <a:xfrm>
              <a:off x="1835696" y="4152168"/>
              <a:ext cx="4104456" cy="547624"/>
            </a:xfrm>
            <a:prstGeom prst="roundRect">
              <a:avLst/>
            </a:prstGeom>
            <a:ln>
              <a:solidFill>
                <a:srgbClr val="0099FF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6657" name="文本框 19"/>
            <p:cNvSpPr txBox="1"/>
            <p:nvPr/>
          </p:nvSpPr>
          <p:spPr>
            <a:xfrm>
              <a:off x="1927201" y="4257664"/>
              <a:ext cx="3967887" cy="3814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典例精析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2"/>
          <p:cNvSpPr txBox="1"/>
          <p:nvPr/>
        </p:nvSpPr>
        <p:spPr>
          <a:xfrm>
            <a:off x="320675" y="593725"/>
            <a:ext cx="8596313" cy="1189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2400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  <a:sym typeface="Calibri" panose="020F0502020204030204" charset="0"/>
              </a:rPr>
              <a:t>例</a:t>
            </a:r>
            <a:r>
              <a:rPr lang="en-US" altLang="zh-CN" sz="2400" b="1" noProof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Calibri" panose="020F0502020204030204" charset="0"/>
              </a:rPr>
              <a:t>3</a:t>
            </a:r>
            <a:r>
              <a:rPr lang="en-US" altLang="zh-CN" sz="2400" b="1" noProof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+mn-ea"/>
              </a:rPr>
              <a:t>   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如图，小刚用一张半径为</a:t>
            </a:r>
            <a:r>
              <a:rPr lang="en-US" altLang="zh-CN" sz="2400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24cm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的扇形纸板做一个圆锥形帽</a:t>
            </a:r>
            <a:endParaRPr lang="zh-CN" altLang="en-US" sz="2400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/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子（接缝忽略不计），如果做成的圆锥形帽子的底面半径为</a:t>
            </a:r>
            <a:r>
              <a:rPr lang="en-US" altLang="zh-CN" sz="2400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10cm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，那么这张扇形纸板的面积</a:t>
            </a:r>
            <a:r>
              <a:rPr lang="en-US" altLang="zh-CN" sz="2400" i="1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S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是多少？</a:t>
            </a:r>
            <a:endParaRPr lang="zh-CN" altLang="en-US" sz="2400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0538" y="2371725"/>
            <a:ext cx="1676400" cy="230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矩形 7"/>
          <p:cNvSpPr/>
          <p:nvPr/>
        </p:nvSpPr>
        <p:spPr>
          <a:xfrm>
            <a:off x="363538" y="2012950"/>
            <a:ext cx="8153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分析 圆锥形帽子的底面周长就是扇形的弧长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" name="组合 2"/>
          <p:cNvGrpSpPr/>
          <p:nvPr/>
        </p:nvGrpSpPr>
        <p:grpSpPr>
          <a:xfrm>
            <a:off x="820738" y="2914650"/>
            <a:ext cx="7696200" cy="2557463"/>
            <a:chOff x="576" y="1104"/>
            <a:chExt cx="4848" cy="1611"/>
          </a:xfrm>
        </p:grpSpPr>
        <p:sp>
          <p:nvSpPr>
            <p:cNvPr id="28677" name="矩形 3"/>
            <p:cNvSpPr/>
            <p:nvPr/>
          </p:nvSpPr>
          <p:spPr>
            <a:xfrm>
              <a:off x="576" y="1104"/>
              <a:ext cx="4848" cy="14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解 扇形的弧长（即底面圆周长）为</a:t>
              </a:r>
              <a:endPara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en-US" altLang="zh-CN" sz="2400" i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   </a:t>
              </a:r>
              <a:endParaRPr lang="en-US" altLang="zh-CN" sz="2400" i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所以扇形纸板的面积</a:t>
              </a:r>
              <a:endPara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eaLnBrk="0" hangingPunct="0">
                <a:lnSpc>
                  <a:spcPct val="150000"/>
                </a:lnSpc>
              </a:pPr>
              <a:endPara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aphicFrame>
          <p:nvGraphicFramePr>
            <p:cNvPr id="28678" name="Object 22"/>
            <p:cNvGraphicFramePr>
              <a:graphicFrameLocks noChangeAspect="1"/>
            </p:cNvGraphicFramePr>
            <p:nvPr/>
          </p:nvGraphicFramePr>
          <p:xfrm>
            <a:off x="912" y="2304"/>
            <a:ext cx="2771" cy="4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2" imgW="4150995" imgH="761365" progId="Equation.DSMT4">
                    <p:embed/>
                  </p:oleObj>
                </mc:Choice>
                <mc:Fallback>
                  <p:oleObj name="" r:id="rId2" imgW="4150995" imgH="761365" progId="Equation.DSMT4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912" y="2304"/>
                          <a:ext cx="2771" cy="41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9" name="Object 22"/>
            <p:cNvGraphicFramePr>
              <a:graphicFrameLocks noChangeAspect="1"/>
            </p:cNvGraphicFramePr>
            <p:nvPr/>
          </p:nvGraphicFramePr>
          <p:xfrm>
            <a:off x="938" y="1602"/>
            <a:ext cx="2109" cy="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4" imgW="3009900" imgH="304800" progId="Equation.DSMT4">
                    <p:embed/>
                  </p:oleObj>
                </mc:Choice>
                <mc:Fallback>
                  <p:oleObj name="" r:id="rId4" imgW="3009900" imgH="304800" progId="Equation.DSMT4">
                    <p:embed/>
                    <p:pic>
                      <p:nvPicPr>
                        <p:cNvPr id="0" name="图片 308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38" y="1602"/>
                          <a:ext cx="2109" cy="1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7" name="矩形 80"/>
          <p:cNvSpPr/>
          <p:nvPr/>
        </p:nvSpPr>
        <p:spPr>
          <a:xfrm>
            <a:off x="57150" y="44450"/>
            <a:ext cx="1203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  <p:sp>
        <p:nvSpPr>
          <p:cNvPr id="29698" name="文本框 99"/>
          <p:cNvSpPr txBox="1"/>
          <p:nvPr/>
        </p:nvSpPr>
        <p:spPr>
          <a:xfrm>
            <a:off x="336550" y="4322763"/>
            <a:ext cx="7556500" cy="1627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228600" indent="-228600">
              <a:lnSpc>
                <a:spcPct val="140000"/>
              </a:lnSpc>
            </a:pP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已知一个棱长为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1cm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的正方体，把这个正方体的侧面沿一条棱剪开展平，得到的图形是一个边长为 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28600" indent="-228600">
              <a:lnSpc>
                <a:spcPct val="140000"/>
              </a:lnSpc>
            </a:pPr>
            <a:r>
              <a:rPr lang="zh-CN" altLang="en-US" sz="2400" u="sng">
                <a:latin typeface="黑体" panose="02010609060101010101" pitchFamily="2" charset="-122"/>
                <a:ea typeface="黑体" panose="02010609060101010101" pitchFamily="2" charset="-122"/>
              </a:rPr>
              <a:t>          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9699" name="图片 5"/>
          <p:cNvPicPr/>
          <p:nvPr/>
        </p:nvPicPr>
        <p:blipFill>
          <a:blip r:embed="rId1"/>
          <a:stretch>
            <a:fillRect/>
          </a:stretch>
        </p:blipFill>
        <p:spPr>
          <a:xfrm>
            <a:off x="2032000" y="2238375"/>
            <a:ext cx="2579688" cy="170497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9700" name="文本框 102"/>
          <p:cNvSpPr txBox="1"/>
          <p:nvPr/>
        </p:nvSpPr>
        <p:spPr>
          <a:xfrm>
            <a:off x="2032000" y="3943350"/>
            <a:ext cx="50800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266700"/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1" name="文本框 6"/>
          <p:cNvSpPr txBox="1"/>
          <p:nvPr/>
        </p:nvSpPr>
        <p:spPr>
          <a:xfrm>
            <a:off x="336550" y="652463"/>
            <a:ext cx="7829550" cy="11890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200025" indent="-200025"/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一个正方体的每个面都有一个汉字，其展开图如图所示，那么在该正方体中和“值”字相对的字是（　　）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00025" indent="-200025"/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．记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．观  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．心 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．间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2788" y="5397500"/>
            <a:ext cx="17907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和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的矩形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21450" y="1017588"/>
            <a:ext cx="4032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" name="矩形 19"/>
          <p:cNvSpPr/>
          <p:nvPr/>
        </p:nvSpPr>
        <p:spPr>
          <a:xfrm>
            <a:off x="827088" y="1450975"/>
            <a:ext cx="7561263" cy="3200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圆锥的底面半径为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3cm，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母线长为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6cm，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则这个圆锥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侧面展开图扇形的圆心角是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_______．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一个扇形，半径为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30cm，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圆心角为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120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度，用它做成一个圆锥的侧面，那么这个圆锥的底面半径为_____ ．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1" name="Text Box 4"/>
          <p:cNvSpPr txBox="1"/>
          <p:nvPr/>
        </p:nvSpPr>
        <p:spPr>
          <a:xfrm>
            <a:off x="4716463" y="1989138"/>
            <a:ext cx="914400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zh-CN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 Box 6"/>
          <p:cNvSpPr txBox="1"/>
          <p:nvPr/>
        </p:nvSpPr>
        <p:spPr>
          <a:xfrm>
            <a:off x="6948488" y="3213100"/>
            <a:ext cx="1055687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10cm</a:t>
            </a:r>
            <a:endParaRPr lang="zh-CN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58838" y="3854450"/>
            <a:ext cx="7777163" cy="1554163"/>
          </a:xfrm>
          <a:prstGeom prst="rect">
            <a:avLst/>
          </a:prstGeom>
        </p:spPr>
        <p:txBody>
          <a:bodyPr>
            <a:spAutoFit/>
          </a:bodyPr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已知圆锥的底面的半径为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3cm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高为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4cm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则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它的侧面积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是</a:t>
            </a:r>
            <a:r>
              <a:rPr kumimoji="0" lang="zh-CN" altLang="en-US" sz="24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全面积是</a:t>
            </a:r>
            <a:r>
              <a:rPr kumimoji="0" lang="en-US" altLang="zh-CN" sz="24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．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9459" name="矩形 15"/>
          <p:cNvSpPr/>
          <p:nvPr/>
        </p:nvSpPr>
        <p:spPr>
          <a:xfrm>
            <a:off x="1619250" y="4797425"/>
            <a:ext cx="115570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15πcm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60" name="矩形 16"/>
          <p:cNvSpPr/>
          <p:nvPr/>
        </p:nvSpPr>
        <p:spPr>
          <a:xfrm>
            <a:off x="4572000" y="4868863"/>
            <a:ext cx="1155700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24πcm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9459" grpId="0"/>
      <p:bldP spid="194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5" name="内容占位符 1"/>
          <p:cNvSpPr>
            <a:spLocks noGrp="1"/>
          </p:cNvSpPr>
          <p:nvPr>
            <p:ph idx="1"/>
          </p:nvPr>
        </p:nvSpPr>
        <p:spPr>
          <a:xfrm>
            <a:off x="628650" y="1165225"/>
            <a:ext cx="8229600" cy="4525963"/>
          </a:xfrm>
          <a:noFill/>
          <a:ln>
            <a:noFill/>
          </a:ln>
        </p:spPr>
        <p:txBody>
          <a:bodyPr anchor="t"/>
          <a:p>
            <a:pPr marL="1905" indent="-344805"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1.直棱柱的侧面展开图是矩形，其面积=直棱柱的底面周长  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1905" indent="-344805"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×直棱柱的高.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1905" indent="-344805"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2.圆锥侧面积公式：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S</a:t>
            </a:r>
            <a:r>
              <a:rPr lang="zh-CN" altLang="en-US" sz="2400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侧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=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</a:rPr>
              <a:t>πrl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（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r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为底面圆半径，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l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为母线长）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1905" indent="-344805"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3.圆锥全面积公式：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S</a:t>
            </a:r>
            <a:r>
              <a:rPr lang="zh-CN" altLang="en-US" sz="2400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全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=                 (</a:t>
            </a:r>
            <a:r>
              <a:rPr lang="zh-CN" altLang="en-US" sz="2400" i="1" dirty="0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r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为底面圆半径，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1905" indent="-344805"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l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为母线长）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31746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24350" y="2600325"/>
          <a:ext cx="1687513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1" imgW="637540" imgH="203835" progId="Equation.3">
                  <p:embed/>
                </p:oleObj>
              </mc:Choice>
              <mc:Fallback>
                <p:oleObj name="" r:id="rId1" imgW="637540" imgH="203835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24350" y="2600325"/>
                        <a:ext cx="1687513" cy="541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7" name="矩形 80"/>
          <p:cNvSpPr/>
          <p:nvPr/>
        </p:nvSpPr>
        <p:spPr>
          <a:xfrm>
            <a:off x="57150" y="44450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07" name="Rectangle 1"/>
          <p:cNvSpPr/>
          <p:nvPr/>
        </p:nvSpPr>
        <p:spPr>
          <a:xfrm>
            <a:off x="179388" y="2281238"/>
            <a:ext cx="8675687" cy="2063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00025" algn="just">
              <a:lnSpc>
                <a:spcPct val="160000"/>
              </a:lnSpc>
              <a:spcBef>
                <a:spcPct val="3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1．认识直棱柱、圆锥的侧面展开图，并会进行相关的计算；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00025" algn="just">
              <a:lnSpc>
                <a:spcPct val="160000"/>
              </a:lnSpc>
              <a:spcBef>
                <a:spcPct val="3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(重点)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00025">
              <a:lnSpc>
                <a:spcPct val="160000"/>
              </a:lnSpc>
              <a:spcBef>
                <a:spcPct val="3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2．进一步培养空间观念和综合运用知识的能力．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6" name="矩形 4119"/>
          <p:cNvSpPr/>
          <p:nvPr/>
        </p:nvSpPr>
        <p:spPr>
          <a:xfrm>
            <a:off x="3708400" y="1484313"/>
            <a:ext cx="17287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53" name="TextBox 16"/>
          <p:cNvSpPr txBox="1"/>
          <p:nvPr/>
        </p:nvSpPr>
        <p:spPr>
          <a:xfrm>
            <a:off x="1000125" y="2428875"/>
            <a:ext cx="6357938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见本课时练习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0" name="矩形 80"/>
          <p:cNvSpPr/>
          <p:nvPr/>
        </p:nvSpPr>
        <p:spPr>
          <a:xfrm>
            <a:off x="125413" y="38100"/>
            <a:ext cx="11049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b="1" dirty="0">
                <a:solidFill>
                  <a:srgbClr val="228989"/>
                </a:solidFill>
                <a:latin typeface="Arial" panose="020B0604020202020204" pitchFamily="34" charset="0"/>
                <a:ea typeface="方正姚体" pitchFamily="2" charset="-122"/>
              </a:rPr>
              <a:t>课后作业</a:t>
            </a:r>
            <a:endParaRPr lang="zh-CN" altLang="en-US" dirty="0">
              <a:solidFill>
                <a:srgbClr val="22898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2289" name="图片 1" descr="无标题"/>
          <p:cNvPicPr>
            <a:picLocks noChangeAspect="1"/>
          </p:cNvPicPr>
          <p:nvPr/>
        </p:nvPicPr>
        <p:blipFill>
          <a:blip r:embed="rId1"/>
          <a:srcRect l="23586" t="9589" r="16982" b="30138"/>
          <a:stretch>
            <a:fillRect/>
          </a:stretch>
        </p:blipFill>
        <p:spPr>
          <a:xfrm>
            <a:off x="3492500" y="3213100"/>
            <a:ext cx="2855913" cy="2436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云形标注 2"/>
          <p:cNvSpPr/>
          <p:nvPr/>
        </p:nvSpPr>
        <p:spPr>
          <a:xfrm>
            <a:off x="971550" y="1698625"/>
            <a:ext cx="3403600" cy="1201738"/>
          </a:xfrm>
          <a:prstGeom prst="cloudCallout">
            <a:avLst>
              <a:gd name="adj1" fmla="val 68505"/>
              <a:gd name="adj2" fmla="val 6368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4075" y="5649913"/>
            <a:ext cx="7435850" cy="6397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装修这样一个蒙古包需要多少布料？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2" name="矩形 5"/>
          <p:cNvSpPr/>
          <p:nvPr/>
        </p:nvSpPr>
        <p:spPr>
          <a:xfrm>
            <a:off x="1479550" y="1984375"/>
            <a:ext cx="2193925" cy="554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200" b="1"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从生活中来</a:t>
            </a:r>
            <a:endParaRPr lang="zh-CN" altLang="en-US" sz="3200" b="1">
              <a:ln w="952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3" name="矩形 80"/>
          <p:cNvSpPr/>
          <p:nvPr/>
        </p:nvSpPr>
        <p:spPr>
          <a:xfrm>
            <a:off x="123825" y="38100"/>
            <a:ext cx="11049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b="1" dirty="0">
                <a:solidFill>
                  <a:srgbClr val="228989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dirty="0">
              <a:solidFill>
                <a:srgbClr val="22898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圆角矩形 31"/>
          <p:cNvSpPr/>
          <p:nvPr/>
        </p:nvSpPr>
        <p:spPr>
          <a:xfrm>
            <a:off x="428625" y="979488"/>
            <a:ext cx="14287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情景引入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AutoShape 4"/>
          <p:cNvSpPr/>
          <p:nvPr/>
        </p:nvSpPr>
        <p:spPr>
          <a:xfrm>
            <a:off x="468313" y="2708275"/>
            <a:ext cx="8278812" cy="1638300"/>
          </a:xfrm>
          <a:prstGeom prst="flowChartAlternateProcess">
            <a:avLst/>
          </a:prstGeom>
          <a:noFill/>
          <a:ln w="9525">
            <a:noFill/>
          </a:ln>
        </p:spPr>
        <p:txBody>
          <a:bodyPr wrap="none" lIns="90170" tIns="46990" rIns="90170" bIns="46990" anchor="ctr"/>
          <a:p>
            <a:pPr>
              <a:lnSpc>
                <a:spcPct val="150000"/>
              </a:lnSpc>
            </a:pPr>
            <a:r>
              <a:rPr lang="en-US" altLang="zh-CN" sz="25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几何体的展开图在生产时间中有着广泛的应用.通过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几何体的展开图可以确定和制作立体模型，也可以计算相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关几何体的侧面积和表面积. 本节课我们就一起来探究一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下直棱柱、圆锥的侧面展开图.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7" name="组合 6147"/>
          <p:cNvGrpSpPr/>
          <p:nvPr/>
        </p:nvGrpSpPr>
        <p:grpSpPr>
          <a:xfrm>
            <a:off x="395288" y="620713"/>
            <a:ext cx="3940175" cy="822325"/>
            <a:chOff x="0" y="0"/>
            <a:chExt cx="6207" cy="1295"/>
          </a:xfrm>
        </p:grpSpPr>
        <p:sp>
          <p:nvSpPr>
            <p:cNvPr id="14338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/>
              <a:ahLst/>
              <a:cxnLst>
                <a:cxn ang="0">
                  <a:pos x="0" y="1200"/>
                </a:cxn>
                <a:cxn ang="0">
                  <a:pos x="2634" y="1200"/>
                </a:cxn>
                <a:cxn ang="0">
                  <a:pos x="0" y="120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39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0"/>
                </a:cxn>
                <a:cxn ang="0">
                  <a:pos x="545" y="258"/>
                </a:cxn>
                <a:cxn ang="0">
                  <a:pos x="826" y="258"/>
                </a:cxn>
                <a:cxn ang="0">
                  <a:pos x="826" y="760"/>
                </a:cxn>
                <a:cxn ang="0">
                  <a:pos x="0" y="76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0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341" name="文本框 6151"/>
            <p:cNvSpPr txBox="1"/>
            <p:nvPr/>
          </p:nvSpPr>
          <p:spPr>
            <a:xfrm>
              <a:off x="878" y="432"/>
              <a:ext cx="5329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zh-CN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直棱柱的侧面展开图</a:t>
              </a:r>
              <a:endParaRPr lang="zh-CN" altLang="zh-CN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2" name="文本框 6152"/>
            <p:cNvSpPr txBox="1"/>
            <p:nvPr/>
          </p:nvSpPr>
          <p:spPr>
            <a:xfrm>
              <a:off x="0" y="452"/>
              <a:ext cx="873" cy="81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一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343" name="矩形 80"/>
          <p:cNvSpPr/>
          <p:nvPr/>
        </p:nvSpPr>
        <p:spPr>
          <a:xfrm>
            <a:off x="122238" y="23813"/>
            <a:ext cx="11049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b="1" dirty="0">
                <a:solidFill>
                  <a:srgbClr val="228989"/>
                </a:solidFill>
                <a:latin typeface="Arial" panose="020B0604020202020204" pitchFamily="34" charset="0"/>
                <a:ea typeface="方正姚体" pitchFamily="2" charset="-122"/>
              </a:rPr>
              <a:t>讲授新课</a:t>
            </a:r>
            <a:endParaRPr lang="zh-CN" altLang="en-US" dirty="0">
              <a:solidFill>
                <a:srgbClr val="22898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3"/>
          <p:cNvSpPr/>
          <p:nvPr/>
        </p:nvSpPr>
        <p:spPr>
          <a:xfrm>
            <a:off x="395288" y="1577975"/>
            <a:ext cx="8316912" cy="1760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500" b="1" dirty="0">
                <a:solidFill>
                  <a:srgbClr val="061F5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将直棱柱的侧面沿着一条侧棱剪开，可以展开成平面图形，像这样的平面图形称为直棱柱的侧面展开图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如下图所示是一个直四棱柱的侧面展开图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7313" y="3338513"/>
            <a:ext cx="3092450" cy="144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2"/>
          <p:cNvSpPr/>
          <p:nvPr/>
        </p:nvSpPr>
        <p:spPr>
          <a:xfrm>
            <a:off x="592138" y="5064125"/>
            <a:ext cx="7924800" cy="838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5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直棱柱的侧面展开图是一个矩形，这个矩形的长是直棱柱的底面周长，宽是直棱柱的侧棱长（高）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2"/>
          <p:cNvSpPr txBox="1"/>
          <p:nvPr/>
        </p:nvSpPr>
        <p:spPr>
          <a:xfrm>
            <a:off x="1057275" y="1239838"/>
            <a:ext cx="8689975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一个食品包装盒的侧面展开图如图所示，它的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底面是边长为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的正六边形，这个包装盒是什么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形状的几何体？试根据已知数据求出它的侧面积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" name="矩形 6"/>
          <p:cNvSpPr/>
          <p:nvPr/>
        </p:nvSpPr>
        <p:spPr>
          <a:xfrm>
            <a:off x="473075" y="1239838"/>
            <a:ext cx="739775" cy="4714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l" eaLnBrk="0" fontAlgn="base" hangingPunct="0"/>
            <a:r>
              <a:rPr lang="zh-CN" altLang="en-US" sz="2500" strike="noStrike" kern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  <a:sym typeface="+mn-ea"/>
              </a:rPr>
              <a:t>例</a:t>
            </a:r>
            <a:r>
              <a:rPr lang="zh-CN" altLang="en-US" sz="2500" b="1" strike="noStrike" kern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500" b="1" strike="noStrike" noProof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 </a:t>
            </a:r>
            <a:endParaRPr lang="zh-CN" altLang="en-US" sz="2600" strike="noStrike" noProof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7275" y="3148013"/>
            <a:ext cx="2971800" cy="1530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圆角矩形 31"/>
          <p:cNvSpPr/>
          <p:nvPr/>
        </p:nvSpPr>
        <p:spPr>
          <a:xfrm>
            <a:off x="285750" y="642938"/>
            <a:ext cx="14287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Rectangle 106"/>
          <p:cNvSpPr/>
          <p:nvPr/>
        </p:nvSpPr>
        <p:spPr>
          <a:xfrm>
            <a:off x="663575" y="744538"/>
            <a:ext cx="846138" cy="725487"/>
          </a:xfrm>
          <a:prstGeom prst="rect">
            <a:avLst/>
          </a:prstGeom>
          <a:noFill/>
          <a:ln w="28575">
            <a:noFill/>
          </a:ln>
        </p:spPr>
        <p:txBody>
          <a:bodyPr wrap="none" anchor="t">
            <a:spAutoFit/>
          </a:bodyPr>
          <a:p>
            <a:pPr algn="ctr">
              <a:lnSpc>
                <a:spcPct val="160000"/>
              </a:lnSpc>
            </a:pPr>
            <a:r>
              <a:rPr lang="zh-CN" altLang="zh-CN" sz="2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endParaRPr lang="zh-CN" altLang="zh-CN" sz="2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3"/>
          <p:cNvSpPr/>
          <p:nvPr/>
        </p:nvSpPr>
        <p:spPr>
          <a:xfrm>
            <a:off x="1666875" y="923925"/>
            <a:ext cx="6477000" cy="1189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根据图示可知该包装盒的侧面是矩形，又已知上、下底面是正六边形，因此这个几何体是正六棱柱（如图所示）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98600" y="4572000"/>
            <a:ext cx="8018463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由已知数据可知它的底面周长为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2×6=12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因此它的侧面积为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12×6=72.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83063" y="2524125"/>
            <a:ext cx="1444625" cy="1822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7409" name="组合 6147"/>
          <p:cNvGrpSpPr/>
          <p:nvPr/>
        </p:nvGrpSpPr>
        <p:grpSpPr>
          <a:xfrm>
            <a:off x="395288" y="620713"/>
            <a:ext cx="3584575" cy="835025"/>
            <a:chOff x="0" y="0"/>
            <a:chExt cx="5647" cy="1316"/>
          </a:xfrm>
        </p:grpSpPr>
        <p:sp>
          <p:nvSpPr>
            <p:cNvPr id="17410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/>
              <a:ahLst/>
              <a:cxnLst>
                <a:cxn ang="0">
                  <a:pos x="0" y="1200"/>
                </a:cxn>
                <a:cxn ang="0">
                  <a:pos x="2634" y="1200"/>
                </a:cxn>
                <a:cxn ang="0">
                  <a:pos x="0" y="120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1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0"/>
                </a:cxn>
                <a:cxn ang="0">
                  <a:pos x="545" y="258"/>
                </a:cxn>
                <a:cxn ang="0">
                  <a:pos x="826" y="258"/>
                </a:cxn>
                <a:cxn ang="0">
                  <a:pos x="826" y="760"/>
                </a:cxn>
                <a:cxn ang="0">
                  <a:pos x="0" y="76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2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413" name="文本框 6151"/>
            <p:cNvSpPr txBox="1"/>
            <p:nvPr/>
          </p:nvSpPr>
          <p:spPr>
            <a:xfrm>
              <a:off x="878" y="432"/>
              <a:ext cx="4769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圆锥的侧面展开图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14" name="文本框 6152"/>
            <p:cNvSpPr txBox="1"/>
            <p:nvPr/>
          </p:nvSpPr>
          <p:spPr>
            <a:xfrm>
              <a:off x="0" y="452"/>
              <a:ext cx="873" cy="8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二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6"/>
          <p:cNvSpPr/>
          <p:nvPr/>
        </p:nvSpPr>
        <p:spPr>
          <a:xfrm>
            <a:off x="808038" y="2492375"/>
            <a:ext cx="7848600" cy="473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500" b="1" dirty="0">
                <a:solidFill>
                  <a:srgbClr val="061F5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solidFill>
                  <a:srgbClr val="061F5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下图是雕塑与斗笠的形象，它们的形状有什么特点？</a:t>
            </a:r>
            <a:endParaRPr lang="en-US" altLang="zh-CN" sz="2400">
              <a:solidFill>
                <a:srgbClr val="061F5B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9900" y="3835400"/>
            <a:ext cx="2344738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25" y="4116388"/>
            <a:ext cx="2525713" cy="1585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8" name="圆角矩形 31"/>
          <p:cNvSpPr/>
          <p:nvPr/>
        </p:nvSpPr>
        <p:spPr>
          <a:xfrm>
            <a:off x="311150" y="1644650"/>
            <a:ext cx="14287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观察与思考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2"/>
          <p:cNvSpPr/>
          <p:nvPr/>
        </p:nvSpPr>
        <p:spPr>
          <a:xfrm>
            <a:off x="352425" y="646113"/>
            <a:ext cx="8439150" cy="20113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5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在几何中，我们把上述这样的立体图形称为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圆锥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，圆锥是由一个底面和一个侧面围成的图形，它的底面是一个圆，连接顶点与底面圆心的线段叫作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圆锥的高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，圆锥顶点与底面圆上任意一点的连线段都叫作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圆锥的母线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，母线的长度均相等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74738" y="3025775"/>
            <a:ext cx="6469062" cy="2936875"/>
            <a:chOff x="1130061" y="2679112"/>
            <a:chExt cx="6468882" cy="2938026"/>
          </a:xfrm>
        </p:grpSpPr>
        <p:pic>
          <p:nvPicPr>
            <p:cNvPr id="18435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93943" y="3171555"/>
              <a:ext cx="1905000" cy="244558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6" name="矩形 2"/>
            <p:cNvSpPr/>
            <p:nvPr/>
          </p:nvSpPr>
          <p:spPr>
            <a:xfrm>
              <a:off x="1130061" y="2679112"/>
              <a:ext cx="5939287" cy="45737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24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如图，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rPr>
                <a:t>PO</a:t>
              </a:r>
              <a:r>
                <a:rPr lang="zh-CN" altLang="en-US" sz="24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是圆锥的高，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rPr>
                <a:t>PA</a:t>
              </a:r>
              <a:r>
                <a:rPr lang="zh-CN" altLang="en-US" sz="24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是母线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rPr>
                <a:t>.</a:t>
              </a:r>
              <a:endParaRPr lang="en-US" altLang="zh-CN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1690</Words>
  <Application>WPS 演示</Application>
  <PresentationFormat>在屏幕上显示</PresentationFormat>
  <Paragraphs>199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20</vt:i4>
      </vt:variant>
    </vt:vector>
  </HeadingPairs>
  <TitlesOfParts>
    <vt:vector size="55" baseType="lpstr">
      <vt:lpstr>Arial</vt:lpstr>
      <vt:lpstr>宋体</vt:lpstr>
      <vt:lpstr>Wingdings</vt:lpstr>
      <vt:lpstr>方正姚体</vt:lpstr>
      <vt:lpstr>黑体</vt:lpstr>
      <vt:lpstr>隶书</vt:lpstr>
      <vt:lpstr>华文细黑</vt:lpstr>
      <vt:lpstr>微软雅黑</vt:lpstr>
      <vt:lpstr>华文中宋</vt:lpstr>
      <vt:lpstr>Times New Roman</vt:lpstr>
      <vt:lpstr>Courier New</vt:lpstr>
      <vt:lpstr>Calibri</vt:lpstr>
      <vt:lpstr>Arial Rounded MT Bold</vt:lpstr>
      <vt:lpstr>楷体</vt:lpstr>
      <vt:lpstr>楷体_GB2312</vt:lpstr>
      <vt:lpstr>新宋体</vt:lpstr>
      <vt:lpstr>Arial Unicode MS</vt:lpstr>
      <vt:lpstr>2_默认设计模板</vt:lpstr>
      <vt:lpstr>3_默认设计模板</vt:lpstr>
      <vt:lpstr>4_默认设计模板</vt:lpstr>
      <vt:lpstr>5_默认设计模板</vt:lpstr>
      <vt:lpstr>6_默认设计模板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236</cp:revision>
  <dcterms:created xsi:type="dcterms:W3CDTF">2015-07-09T08:14:18Z</dcterms:created>
  <dcterms:modified xsi:type="dcterms:W3CDTF">2018-12-29T07:59:50Z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